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7" r:id="rId2"/>
    <p:sldId id="278" r:id="rId3"/>
    <p:sldId id="281" r:id="rId4"/>
    <p:sldId id="287" r:id="rId5"/>
    <p:sldId id="283" r:id="rId6"/>
    <p:sldId id="282" r:id="rId7"/>
    <p:sldId id="285" r:id="rId8"/>
    <p:sldId id="286" r:id="rId9"/>
    <p:sldId id="275" r:id="rId10"/>
    <p:sldId id="279" r:id="rId11"/>
    <p:sldId id="277" r:id="rId12"/>
    <p:sldId id="289" r:id="rId13"/>
    <p:sldId id="288" r:id="rId14"/>
    <p:sldId id="271" r:id="rId15"/>
    <p:sldId id="272" r:id="rId16"/>
    <p:sldId id="262" r:id="rId17"/>
    <p:sldId id="290" r:id="rId18"/>
    <p:sldId id="291" r:id="rId19"/>
    <p:sldId id="293" r:id="rId20"/>
    <p:sldId id="294" r:id="rId21"/>
    <p:sldId id="295" r:id="rId22"/>
    <p:sldId id="296" r:id="rId23"/>
    <p:sldId id="292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E57"/>
    <a:srgbClr val="A91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554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7E851-527C-4E54-B3F7-35500F19D122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1908B-10AA-423A-B21A-2EA759DC2D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925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49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9376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574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0" hasCustomPrompt="1"/>
          </p:nvPr>
        </p:nvSpPr>
        <p:spPr>
          <a:xfrm>
            <a:off x="2483768" y="4437112"/>
            <a:ext cx="7527755" cy="5040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fr-FR" sz="4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BE" dirty="0" smtClean="0"/>
              <a:t>TITRE de section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803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Espace réservé du contenu 2"/>
          <p:cNvSpPr txBox="1">
            <a:spLocks/>
          </p:cNvSpPr>
          <p:nvPr userDrawn="1">
            <p:custDataLst>
              <p:tags r:id="rId1"/>
            </p:custDataLst>
          </p:nvPr>
        </p:nvSpPr>
        <p:spPr>
          <a:xfrm>
            <a:off x="5220072" y="620688"/>
            <a:ext cx="8229600" cy="28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6450">
              <a:lnSpc>
                <a:spcPct val="80000"/>
              </a:lnSpc>
              <a:tabLst>
                <a:tab pos="358775" algn="l"/>
                <a:tab pos="717550" algn="l"/>
              </a:tabLst>
              <a:defRPr/>
            </a:pPr>
            <a:endParaRPr lang="fr-BE" sz="1200" b="1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1715819"/>
            <a:ext cx="7848872" cy="504057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r>
              <a:rPr lang="fr-BE" dirty="0" smtClean="0"/>
              <a:t>Premier niveau</a:t>
            </a:r>
            <a:endParaRPr lang="fr-FR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idx="10" hasCustomPrompt="1"/>
          </p:nvPr>
        </p:nvSpPr>
        <p:spPr>
          <a:xfrm>
            <a:off x="788661" y="2228914"/>
            <a:ext cx="7527755" cy="504057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lang="fr-FR" sz="2000" b="0" kern="1200" cap="none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r>
              <a:rPr lang="fr-BE" dirty="0" smtClean="0"/>
              <a:t>second niveau</a:t>
            </a:r>
            <a:endParaRPr lang="fr-FR" dirty="0"/>
          </a:p>
        </p:txBody>
      </p:sp>
      <p:sp>
        <p:nvSpPr>
          <p:cNvPr id="18" name="Espace réservé du contenu 2"/>
          <p:cNvSpPr>
            <a:spLocks noGrp="1"/>
          </p:cNvSpPr>
          <p:nvPr>
            <p:ph idx="11" hasCustomPrompt="1"/>
          </p:nvPr>
        </p:nvSpPr>
        <p:spPr>
          <a:xfrm>
            <a:off x="1259632" y="2852935"/>
            <a:ext cx="7056784" cy="504057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lang="fr-FR" sz="1600" b="0" kern="1200" cap="none" baseline="0" dirty="0">
                <a:solidFill>
                  <a:schemeClr val="tx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</a:lstStyle>
          <a:p>
            <a:r>
              <a:rPr lang="fr-BE" dirty="0" smtClean="0"/>
              <a:t>Texte courant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355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211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93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56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194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792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91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705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CEF-ABEB-4904-A3EC-A507E02557C6}" type="datetimeFigureOut">
              <a:rPr lang="fr-BE" smtClean="0"/>
              <a:t>11-05-17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2967C-4099-48E5-93B8-09295A4DDB2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72128"/>
            <a:ext cx="195072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hyperlink" Target="http://www.santeardenne.b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-243408"/>
            <a:ext cx="9324528" cy="71014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0"/>
            <p:custDataLst>
              <p:tags r:id="rId1"/>
            </p:custDataLst>
          </p:nvPr>
        </p:nvSpPr>
        <p:spPr>
          <a:xfrm>
            <a:off x="898385" y="1412776"/>
            <a:ext cx="7527755" cy="144016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fr-BE" sz="3200" b="1" dirty="0" smtClean="0">
                <a:solidFill>
                  <a:srgbClr val="1F2E57"/>
                </a:solidFill>
              </a:rPr>
              <a:t>Lutter contre la pénurie de médecins généralistes</a:t>
            </a:r>
            <a:endParaRPr lang="fr-FR" sz="3200" dirty="0">
              <a:solidFill>
                <a:srgbClr val="1F2E57"/>
              </a:solidFill>
            </a:endParaRPr>
          </a:p>
        </p:txBody>
      </p:sp>
      <p:sp>
        <p:nvSpPr>
          <p:cNvPr id="6" name="Sous-titre 2"/>
          <p:cNvSpPr>
            <a:spLocks noGrp="1"/>
          </p:cNvSpPr>
          <p:nvPr/>
        </p:nvSpPr>
        <p:spPr>
          <a:xfrm>
            <a:off x="1461863" y="42930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4400" dirty="0" smtClean="0">
                <a:solidFill>
                  <a:schemeClr val="tx1"/>
                </a:solidFill>
              </a:rPr>
              <a:t>Nathalie HEYARD</a:t>
            </a:r>
          </a:p>
          <a:p>
            <a:r>
              <a:rPr lang="fr-BE" dirty="0" smtClean="0">
                <a:solidFill>
                  <a:schemeClr val="tx1"/>
                </a:solidFill>
              </a:rPr>
              <a:t>Députée provinciale de la Province de Luxembourg</a:t>
            </a:r>
          </a:p>
          <a:p>
            <a:r>
              <a:rPr lang="fr-BE" dirty="0" smtClean="0">
                <a:solidFill>
                  <a:schemeClr val="tx1"/>
                </a:solidFill>
              </a:rPr>
              <a:t>Pôle Social et Santé</a:t>
            </a:r>
            <a:endParaRPr lang="fr-BE" dirty="0">
              <a:solidFill>
                <a:schemeClr val="tx1"/>
              </a:solidFill>
            </a:endParaRPr>
          </a:p>
          <a:p>
            <a:endParaRPr lang="fr-BE" dirty="0" smtClean="0">
              <a:solidFill>
                <a:schemeClr val="tx1"/>
              </a:solidFill>
            </a:endParaRPr>
          </a:p>
          <a:p>
            <a:endParaRPr lang="fr-BE" dirty="0" smtClean="0">
              <a:solidFill>
                <a:schemeClr val="tx1"/>
              </a:solidFill>
            </a:endParaRPr>
          </a:p>
          <a:p>
            <a:r>
              <a:rPr lang="fr-BE" sz="2400" dirty="0" err="1" smtClean="0">
                <a:solidFill>
                  <a:schemeClr val="tx1"/>
                </a:solidFill>
              </a:rPr>
              <a:t>Ebly</a:t>
            </a:r>
            <a:r>
              <a:rPr lang="fr-BE" sz="2400" dirty="0" smtClean="0">
                <a:solidFill>
                  <a:schemeClr val="tx1"/>
                </a:solidFill>
              </a:rPr>
              <a:t> – 12 mai 2017</a:t>
            </a:r>
            <a:endParaRPr lang="fr-B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5536" y="548680"/>
            <a:ext cx="8153755" cy="347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Accompagnement des étudiants et des assistants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7488" y="219822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400" b="1" dirty="0" smtClean="0">
                <a:solidFill>
                  <a:srgbClr val="FF0000"/>
                </a:solidFill>
              </a:rPr>
              <a:t>30 étudiants </a:t>
            </a:r>
            <a:r>
              <a:rPr lang="fr-BE" sz="2400" dirty="0" smtClean="0"/>
              <a:t>en médecine accompagnés depuis 1 an </a:t>
            </a:r>
          </a:p>
          <a:p>
            <a:pPr marL="361950" algn="just"/>
            <a:r>
              <a:rPr lang="fr-BE" sz="2400" dirty="0"/>
              <a:t> </a:t>
            </a:r>
            <a:r>
              <a:rPr lang="fr-BE" sz="2400" dirty="0" smtClean="0"/>
              <a:t>    (28 </a:t>
            </a:r>
            <a:r>
              <a:rPr lang="fr-BE" sz="2400" dirty="0"/>
              <a:t>stagiaires, 2 assistants</a:t>
            </a:r>
            <a:r>
              <a:rPr lang="fr-BE" sz="2400" dirty="0" smtClean="0"/>
              <a:t>).</a:t>
            </a:r>
            <a:endParaRPr lang="fr-BE" sz="2400" dirty="0"/>
          </a:p>
        </p:txBody>
      </p:sp>
      <p:sp>
        <p:nvSpPr>
          <p:cNvPr id="4" name="Rectangle 3"/>
          <p:cNvSpPr/>
          <p:nvPr/>
        </p:nvSpPr>
        <p:spPr>
          <a:xfrm>
            <a:off x="819837" y="3140968"/>
            <a:ext cx="7705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400" dirty="0" smtClean="0"/>
              <a:t>En 2016-2017, à ce jour, </a:t>
            </a:r>
            <a:r>
              <a:rPr lang="fr-BE" sz="2400" b="1" dirty="0" smtClean="0">
                <a:solidFill>
                  <a:srgbClr val="FF0000"/>
                </a:solidFill>
              </a:rPr>
              <a:t>6 </a:t>
            </a:r>
            <a:r>
              <a:rPr lang="fr-BE" sz="2400" b="1" dirty="0">
                <a:solidFill>
                  <a:srgbClr val="FF0000"/>
                </a:solidFill>
              </a:rPr>
              <a:t>bourses </a:t>
            </a:r>
            <a:r>
              <a:rPr lang="fr-BE" sz="2400" dirty="0"/>
              <a:t>d’aide au logement et à la mobilité octroyées pour une valeur </a:t>
            </a:r>
            <a:r>
              <a:rPr lang="fr-BE" sz="2400" dirty="0" smtClean="0"/>
              <a:t>totale </a:t>
            </a:r>
            <a:r>
              <a:rPr lang="fr-BE" sz="2400" dirty="0"/>
              <a:t>de </a:t>
            </a:r>
            <a:r>
              <a:rPr lang="fr-BE" sz="2400" dirty="0" smtClean="0"/>
              <a:t>1681 €.</a:t>
            </a:r>
            <a:endParaRPr lang="fr-BE" sz="2400" dirty="0"/>
          </a:p>
        </p:txBody>
      </p:sp>
      <p:sp>
        <p:nvSpPr>
          <p:cNvPr id="6" name="Rectangle 5"/>
          <p:cNvSpPr/>
          <p:nvPr/>
        </p:nvSpPr>
        <p:spPr>
          <a:xfrm>
            <a:off x="619828" y="1542623"/>
            <a:ext cx="1930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>
                <a:solidFill>
                  <a:srgbClr val="1F2E57"/>
                </a:solidFill>
                <a:latin typeface="Arial Rounded MT Bold" panose="020F0704030504030204" pitchFamily="34" charset="0"/>
              </a:rPr>
              <a:t>R</a:t>
            </a: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ésultats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1808" y="4455305"/>
            <a:ext cx="7705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400" dirty="0" smtClean="0"/>
              <a:t>Bourses toujours en cours, de nombreuses demandes actuellement : assistanat, stage juin </a:t>
            </a:r>
            <a:r>
              <a:rPr lang="fr-BE" sz="2400" dirty="0" err="1" smtClean="0"/>
              <a:t>Unamur</a:t>
            </a:r>
            <a:r>
              <a:rPr lang="fr-BE" sz="2400" dirty="0" smtClean="0"/>
              <a:t>, stage juillet </a:t>
            </a:r>
            <a:r>
              <a:rPr lang="fr-BE" sz="2400" dirty="0" err="1" smtClean="0"/>
              <a:t>ULg</a:t>
            </a:r>
            <a:r>
              <a:rPr lang="fr-BE" sz="2400" dirty="0" smtClean="0"/>
              <a:t> et UCL.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61177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65042" y="548680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latin typeface="Arial Rounded MT Bold" panose="020F0704030504030204" pitchFamily="34" charset="0"/>
              </a:rPr>
              <a:t>FORMATIONS DÉCENTRALISÉES</a:t>
            </a:r>
            <a:endParaRPr lang="fr-BE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/>
        </p:nvSpPr>
        <p:spPr>
          <a:xfrm>
            <a:off x="537266" y="1988840"/>
            <a:ext cx="8507288" cy="9970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fr-BE" sz="2000" dirty="0" smtClean="0"/>
              <a:t>Augmenter le nombre de maitres de stage (MDS) sur notre territoire afin de pouvoir accueillir un maximum d’assistants en octobre 2018 (Pour l’ensemble de la Wallonie : 1200 à la place de 460 actuellement).</a:t>
            </a:r>
            <a:endParaRPr lang="fr-BE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1100" y="1268760"/>
            <a:ext cx="17107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862" y="3140968"/>
            <a:ext cx="16658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Actions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/>
        </p:nvSpPr>
        <p:spPr>
          <a:xfrm>
            <a:off x="-190873" y="4941168"/>
            <a:ext cx="85072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4" indent="-34290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7" name="Rectangle 6"/>
          <p:cNvSpPr/>
          <p:nvPr/>
        </p:nvSpPr>
        <p:spPr>
          <a:xfrm>
            <a:off x="512800" y="3861048"/>
            <a:ext cx="78036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Organisation de formations décentralisées sur Libramont </a:t>
            </a:r>
            <a:r>
              <a:rPr lang="fr-BE" sz="2000" dirty="0" smtClean="0"/>
              <a:t>(février 2016, février 2017, mars 2017) :  «</a:t>
            </a:r>
            <a:r>
              <a:rPr lang="fr-BE" sz="2000" dirty="0"/>
              <a:t> renouvellement » d’agrément et </a:t>
            </a:r>
            <a:r>
              <a:rPr lang="fr-BE" sz="2000" dirty="0" smtClean="0"/>
              <a:t>«</a:t>
            </a:r>
            <a:r>
              <a:rPr lang="fr-BE" sz="2000" dirty="0"/>
              <a:t> module </a:t>
            </a:r>
            <a:r>
              <a:rPr lang="fr-BE" sz="2000" dirty="0" smtClean="0"/>
              <a:t>initial</a:t>
            </a:r>
            <a:r>
              <a:rPr lang="fr-BE" sz="2000" dirty="0"/>
              <a:t> » pour devenir </a:t>
            </a:r>
            <a:r>
              <a:rPr lang="fr-BE" sz="2000" dirty="0" smtClean="0"/>
              <a:t>MDS.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719917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65042" y="548680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latin typeface="Arial Rounded MT Bold" panose="020F0704030504030204" pitchFamily="34" charset="0"/>
              </a:rPr>
              <a:t>FORMATIONS DÉCENTRALISÉES</a:t>
            </a:r>
            <a:endParaRPr lang="fr-BE" sz="2400" dirty="0">
              <a:latin typeface="Arial Rounded MT Bold" panose="020F0704030504030204" pitchFamily="34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/>
        </p:nvSpPr>
        <p:spPr>
          <a:xfrm>
            <a:off x="-190873" y="4941168"/>
            <a:ext cx="85072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4" indent="-342900">
              <a:buFont typeface="Arial" panose="020B0604020202020204" pitchFamily="34" charset="0"/>
              <a:buChar char="•"/>
            </a:pPr>
            <a:endParaRPr lang="fr-BE" dirty="0" smtClean="0"/>
          </a:p>
        </p:txBody>
      </p:sp>
      <p:sp>
        <p:nvSpPr>
          <p:cNvPr id="8" name="Rectangle 7"/>
          <p:cNvSpPr/>
          <p:nvPr/>
        </p:nvSpPr>
        <p:spPr>
          <a:xfrm>
            <a:off x="542222" y="1556792"/>
            <a:ext cx="1930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Résultats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8126" y="2420888"/>
            <a:ext cx="83323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sz="2400" dirty="0"/>
              <a:t>Actuellement : 58 </a:t>
            </a:r>
            <a:r>
              <a:rPr lang="fr-BE" sz="2400" dirty="0" smtClean="0"/>
              <a:t>MDS.</a:t>
            </a:r>
          </a:p>
          <a:p>
            <a:pPr marL="914400" lvl="4"/>
            <a:endParaRPr lang="fr-BE" sz="2400" dirty="0" smtClean="0"/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Fin </a:t>
            </a:r>
            <a:r>
              <a:rPr lang="fr-BE" sz="2400" dirty="0"/>
              <a:t>du cycle de formation : </a:t>
            </a:r>
            <a:r>
              <a:rPr lang="fr-BE" sz="2400" b="1" dirty="0" smtClean="0">
                <a:solidFill>
                  <a:srgbClr val="FF0000"/>
                </a:solidFill>
              </a:rPr>
              <a:t>58 MDS + 16 MDS potentiels </a:t>
            </a:r>
            <a:r>
              <a:rPr lang="fr-BE" sz="2400" dirty="0" smtClean="0"/>
              <a:t>(SPF doit encore valider), soit une augmentation de 26% du nombre de MDS en province de Luxembourg.</a:t>
            </a:r>
          </a:p>
          <a:p>
            <a:pPr marL="914400" lvl="4"/>
            <a:endParaRPr lang="fr-BE" sz="2400" dirty="0" smtClean="0"/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sz="2400" dirty="0" smtClean="0"/>
              <a:t>49 renouvellements/recyclages d’agréation.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51718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65042" y="548680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2400" dirty="0" smtClean="0">
                <a:latin typeface="Arial Rounded MT Bold" panose="020F0704030504030204" pitchFamily="34" charset="0"/>
              </a:rPr>
              <a:t>PRÊT KITS MATÉRIEL DE BASE</a:t>
            </a:r>
            <a:endParaRPr lang="fr-BE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/>
        </p:nvSpPr>
        <p:spPr>
          <a:xfrm>
            <a:off x="745232" y="1936757"/>
            <a:ext cx="7432424" cy="748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fr-BE" sz="2000" dirty="0" smtClean="0"/>
              <a:t>Aider les MDS à accueillir des assistants au mieux en leur proposant un cabinet pour leur pratique.</a:t>
            </a:r>
            <a:endParaRPr lang="fr-BE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5711" y="1412776"/>
            <a:ext cx="17107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11" y="2852936"/>
            <a:ext cx="16658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Actions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5232" y="5272029"/>
            <a:ext cx="5093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fr-BE" sz="2000" dirty="0" smtClean="0"/>
              <a:t>2016-2017 : 1 </a:t>
            </a:r>
            <a:r>
              <a:rPr lang="fr-BE" sz="2000" dirty="0"/>
              <a:t>kits </a:t>
            </a:r>
            <a:r>
              <a:rPr lang="fr-BE" sz="2000" dirty="0" smtClean="0"/>
              <a:t>prêtés, 1 </a:t>
            </a:r>
            <a:r>
              <a:rPr lang="fr-BE" sz="2000" dirty="0"/>
              <a:t>kit </a:t>
            </a:r>
            <a:r>
              <a:rPr lang="fr-BE" sz="2000" dirty="0" smtClean="0"/>
              <a:t>réservé</a:t>
            </a:r>
            <a:endParaRPr lang="fr-BE" sz="2000" dirty="0"/>
          </a:p>
        </p:txBody>
      </p:sp>
      <p:sp>
        <p:nvSpPr>
          <p:cNvPr id="7" name="Rectangle 6"/>
          <p:cNvSpPr/>
          <p:nvPr/>
        </p:nvSpPr>
        <p:spPr>
          <a:xfrm>
            <a:off x="785711" y="4847297"/>
            <a:ext cx="1930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Résultats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232" y="3420220"/>
            <a:ext cx="7432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3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Achat de 3 kits de base pour la pratique de la MG (bureau, chaises, table consultation, …) d’une valeur de 750 €. Prêt sur une période d’un an pour l’accueil d’un assistant. </a:t>
            </a:r>
            <a:r>
              <a:rPr lang="fr-BE" sz="2000" dirty="0" smtClean="0"/>
              <a:t>1 kit reste disponible actuellement.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96572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57161" y="1417469"/>
            <a:ext cx="4824536" cy="5040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BE" sz="28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Portail Internet</a:t>
            </a:r>
            <a:endParaRPr lang="fr-FR" sz="28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5927" y="4365104"/>
            <a:ext cx="69665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200" dirty="0"/>
              <a:t>Vitrine des différents services et aides mises en </a:t>
            </a:r>
            <a:r>
              <a:rPr lang="fr-BE" sz="2200" dirty="0" smtClean="0"/>
              <a:t>place: module </a:t>
            </a:r>
            <a:r>
              <a:rPr lang="fr-BE" sz="2200" dirty="0"/>
              <a:t>recherche de stage, de logements, </a:t>
            </a:r>
            <a:r>
              <a:rPr lang="fr-BE" sz="2200" dirty="0" smtClean="0"/>
              <a:t>…</a:t>
            </a:r>
            <a:endParaRPr lang="fr-BE" sz="2200" dirty="0"/>
          </a:p>
        </p:txBody>
      </p:sp>
      <p:sp>
        <p:nvSpPr>
          <p:cNvPr id="7" name="Rectangle 6"/>
          <p:cNvSpPr/>
          <p:nvPr/>
        </p:nvSpPr>
        <p:spPr>
          <a:xfrm>
            <a:off x="500715" y="3772562"/>
            <a:ext cx="3060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04850" indent="-342900" algn="just">
              <a:buFont typeface="Wingdings" panose="05000000000000000000" pitchFamily="2" charset="2"/>
              <a:buChar char="§"/>
            </a:pPr>
            <a:r>
              <a:rPr lang="fr-BE" sz="2400" dirty="0">
                <a:solidFill>
                  <a:srgbClr val="002060"/>
                </a:solidFill>
              </a:rPr>
              <a:t>Site « étudiants »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676" y="2279171"/>
            <a:ext cx="72996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200" dirty="0" smtClean="0"/>
              <a:t>1 portail : </a:t>
            </a:r>
            <a:r>
              <a:rPr lang="fr-BE" sz="2000" dirty="0" smtClean="0">
                <a:solidFill>
                  <a:srgbClr val="004F4F"/>
                </a:solidFill>
                <a:hlinkClick r:id="rId4"/>
              </a:rPr>
              <a:t>www.santeardenne.be</a:t>
            </a:r>
            <a:r>
              <a:rPr lang="fr-BE" sz="2000" dirty="0" smtClean="0">
                <a:solidFill>
                  <a:srgbClr val="004F4F"/>
                </a:solidFill>
              </a:rPr>
              <a:t> </a:t>
            </a:r>
            <a:r>
              <a:rPr lang="fr-BE" sz="2000" dirty="0" smtClean="0"/>
              <a:t>(Pas encore en ligne !)</a:t>
            </a:r>
            <a:r>
              <a:rPr lang="fr-BE" sz="2200" dirty="0" smtClean="0"/>
              <a:t> </a:t>
            </a:r>
            <a:endParaRPr lang="fr-BE" sz="2200" dirty="0"/>
          </a:p>
        </p:txBody>
      </p:sp>
      <p:sp>
        <p:nvSpPr>
          <p:cNvPr id="13" name="Rectangle 12"/>
          <p:cNvSpPr/>
          <p:nvPr/>
        </p:nvSpPr>
        <p:spPr>
          <a:xfrm>
            <a:off x="536563" y="2861172"/>
            <a:ext cx="69665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200" dirty="0" smtClean="0"/>
              <a:t>4 sites sous-jacents pour 4 cibles différentes</a:t>
            </a:r>
            <a:endParaRPr lang="fr-BE" sz="2200" dirty="0"/>
          </a:p>
        </p:txBody>
      </p:sp>
      <p:sp>
        <p:nvSpPr>
          <p:cNvPr id="14" name="Titr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83568" y="495882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 smtClean="0">
                <a:latin typeface="Arial Rounded MT Bold" panose="020F0704030504030204" pitchFamily="34" charset="0"/>
              </a:rPr>
              <a:t>PORTAIL SANTÉ ARDENNE</a:t>
            </a:r>
            <a:endParaRPr lang="fr-BE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76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/>
        </p:nvSpPr>
        <p:spPr>
          <a:xfrm>
            <a:off x="318356" y="1556792"/>
            <a:ext cx="8507288" cy="462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4850" algn="just">
              <a:buFont typeface="Wingdings" panose="05000000000000000000" pitchFamily="2" charset="2"/>
              <a:buChar char="§"/>
            </a:pPr>
            <a:r>
              <a:rPr lang="fr-BE" sz="2400" dirty="0">
                <a:solidFill>
                  <a:srgbClr val="002060"/>
                </a:solidFill>
              </a:rPr>
              <a:t>Sites « assistants » et « médecins </a:t>
            </a:r>
            <a:r>
              <a:rPr lang="fr-BE" sz="2400" dirty="0" smtClean="0">
                <a:solidFill>
                  <a:srgbClr val="002060"/>
                </a:solidFill>
              </a:rPr>
              <a:t>»</a:t>
            </a:r>
            <a:endParaRPr lang="fr-BE" sz="2000" dirty="0" smtClean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592" y="2113682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000" dirty="0"/>
              <a:t>V</a:t>
            </a:r>
            <a:r>
              <a:rPr lang="fr-BE" sz="2000" dirty="0" smtClean="0"/>
              <a:t>itrine </a:t>
            </a:r>
            <a:r>
              <a:rPr lang="fr-BE" sz="2000" dirty="0"/>
              <a:t>des différents services et aides mises en </a:t>
            </a:r>
            <a:r>
              <a:rPr lang="fr-BE" sz="2000" dirty="0" smtClean="0"/>
              <a:t>place : accompagnement </a:t>
            </a:r>
            <a:r>
              <a:rPr lang="fr-BE" sz="2000" dirty="0"/>
              <a:t>pratique de groupe, où </a:t>
            </a:r>
            <a:r>
              <a:rPr lang="fr-BE" sz="2000" dirty="0" smtClean="0"/>
              <a:t>m’installer (</a:t>
            </a:r>
            <a:r>
              <a:rPr lang="fr-BE" sz="2000" b="1" dirty="0" smtClean="0">
                <a:solidFill>
                  <a:srgbClr val="FF0000"/>
                </a:solidFill>
              </a:rPr>
              <a:t>fiches des communes</a:t>
            </a:r>
            <a:r>
              <a:rPr lang="fr-BE" sz="2000" dirty="0" smtClean="0"/>
              <a:t>), je recherche un collaborateur, …</a:t>
            </a:r>
            <a:endParaRPr lang="fr-BE" sz="2000" dirty="0"/>
          </a:p>
        </p:txBody>
      </p:sp>
      <p:sp>
        <p:nvSpPr>
          <p:cNvPr id="5" name="Rectangle 4"/>
          <p:cNvSpPr/>
          <p:nvPr/>
        </p:nvSpPr>
        <p:spPr>
          <a:xfrm>
            <a:off x="898429" y="4005064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352425" algn="just">
              <a:buFont typeface="Arial" panose="020B0604020202020204" pitchFamily="34" charset="0"/>
              <a:buChar char="•"/>
            </a:pPr>
            <a:r>
              <a:rPr lang="fr-BE" sz="2000" dirty="0"/>
              <a:t>Plate-forme d’information et de dispatching : 1733, base de données des MG de la province, maison du diabète, mongénéraliste.be,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452" y="3431867"/>
            <a:ext cx="3028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buFont typeface="Wingdings" panose="05000000000000000000" pitchFamily="2" charset="2"/>
              <a:buChar char="§"/>
            </a:pPr>
            <a:r>
              <a:rPr lang="fr-BE" sz="2400" dirty="0">
                <a:solidFill>
                  <a:srgbClr val="002060"/>
                </a:solidFill>
              </a:rPr>
              <a:t>Site « patients</a:t>
            </a:r>
            <a:r>
              <a:rPr lang="fr-BE" dirty="0">
                <a:solidFill>
                  <a:srgbClr val="002060"/>
                </a:solidFill>
              </a:rPr>
              <a:t> »</a:t>
            </a:r>
          </a:p>
        </p:txBody>
      </p:sp>
      <p:sp>
        <p:nvSpPr>
          <p:cNvPr id="7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83568" y="495882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 smtClean="0">
                <a:latin typeface="Arial Rounded MT Bold" panose="020F0704030504030204" pitchFamily="34" charset="0"/>
              </a:rPr>
              <a:t>PORTAIL </a:t>
            </a:r>
            <a:r>
              <a:rPr lang="fr-BE" dirty="0">
                <a:latin typeface="Arial Rounded MT Bold" panose="020F0704030504030204" pitchFamily="34" charset="0"/>
              </a:rPr>
              <a:t>SANTÉ </a:t>
            </a:r>
            <a:r>
              <a:rPr lang="fr-BE" dirty="0" smtClean="0">
                <a:latin typeface="Arial Rounded MT Bold" panose="020F0704030504030204" pitchFamily="34" charset="0"/>
              </a:rPr>
              <a:t>ARDENNE</a:t>
            </a:r>
            <a:endParaRPr lang="fr-BE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04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0" y="0"/>
            <a:ext cx="10260632" cy="75334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88640"/>
            <a:ext cx="61068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3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754435" y="2132856"/>
            <a:ext cx="741682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dirty="0" smtClean="0"/>
              <a:t>Déterminer les éléments à développer afin de promouvoir l’attractivité de la médecine générale</a:t>
            </a:r>
          </a:p>
          <a:p>
            <a:pPr lvl="0" algn="just"/>
            <a:endParaRPr lang="fr-BE" sz="2000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BE" sz="2000" dirty="0" smtClean="0"/>
              <a:t>Les Communes sont particulièrement concernées par la pénurie de médecins généralistes (toutes les communes, sauf Marche, font partie d’une zone de médecine générale à faible densité médicale).</a:t>
            </a:r>
          </a:p>
          <a:p>
            <a:pPr lvl="1" algn="just"/>
            <a:endParaRPr lang="fr-BE" sz="2000" dirty="0" smtClean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fr-BE" sz="2000" dirty="0" smtClean="0"/>
              <a:t>Rôle important à jouer.</a:t>
            </a:r>
            <a:endParaRPr lang="fr-BE" sz="2000" dirty="0"/>
          </a:p>
          <a:p>
            <a:endParaRPr lang="fr-BE" sz="2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1710725" cy="885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1520" y="548680"/>
            <a:ext cx="9361040" cy="4079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smtClean="0">
                <a:solidFill>
                  <a:schemeClr val="bg1"/>
                </a:solidFill>
              </a:rPr>
              <a:t>RECUEIL DE L’OFFRE COMMUNALE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01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423584" y="2017543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Envoi d’un </a:t>
            </a:r>
            <a:r>
              <a:rPr lang="fr-BE" sz="2000" b="1" dirty="0">
                <a:solidFill>
                  <a:srgbClr val="FF0000"/>
                </a:solidFill>
              </a:rPr>
              <a:t>questionnaire</a:t>
            </a:r>
            <a:r>
              <a:rPr lang="fr-BE" sz="2000" dirty="0"/>
              <a:t> à l’ensemble des </a:t>
            </a:r>
            <a:r>
              <a:rPr lang="fr-BE" sz="2000" dirty="0" smtClean="0"/>
              <a:t>Communes.</a:t>
            </a:r>
            <a:endParaRPr lang="fr-BE" sz="2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2672526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Concrètement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584" y="3356992"/>
            <a:ext cx="8089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dirty="0"/>
              <a:t>Mise en évidence des éléments clés :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fr-BE" dirty="0"/>
              <a:t>Déjà disponibles (logement, locaux, …)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fr-BE" dirty="0"/>
              <a:t>Qui pourraient être </a:t>
            </a:r>
            <a:r>
              <a:rPr lang="fr-BE" dirty="0" smtClean="0"/>
              <a:t>disponibles, projets à développer par les Communes </a:t>
            </a:r>
            <a:r>
              <a:rPr lang="fr-BE" dirty="0"/>
              <a:t>(bourse à l’installation, </a:t>
            </a:r>
            <a:r>
              <a:rPr lang="fr-BE" dirty="0" smtClean="0"/>
              <a:t>…)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423584" y="466007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dirty="0"/>
              <a:t>Développement d’un canevas par </a:t>
            </a:r>
            <a:r>
              <a:rPr lang="fr-BE" dirty="0" smtClean="0"/>
              <a:t>commune. 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-36512" y="5147900"/>
            <a:ext cx="5425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fr-BE" dirty="0"/>
              <a:t>Mise en ligne sur le Portail Santé </a:t>
            </a:r>
            <a:r>
              <a:rPr lang="fr-BE" dirty="0" smtClean="0"/>
              <a:t>Ardenne.</a:t>
            </a:r>
            <a:endParaRPr lang="fr-BE" dirty="0"/>
          </a:p>
        </p:txBody>
      </p:sp>
      <p:sp>
        <p:nvSpPr>
          <p:cNvPr id="10" name="Rectangle 9"/>
          <p:cNvSpPr/>
          <p:nvPr/>
        </p:nvSpPr>
        <p:spPr>
          <a:xfrm>
            <a:off x="433860" y="2579659"/>
            <a:ext cx="7954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dirty="0" smtClean="0"/>
              <a:t>Données socio-économiques, culturelles, … </a:t>
            </a:r>
            <a:r>
              <a:rPr lang="fr-BE" dirty="0" smtClean="0">
                <a:sym typeface="Wingdings" panose="05000000000000000000" pitchFamily="2" charset="2"/>
              </a:rPr>
              <a:t> donner une image dynamique aux Communes. </a:t>
            </a:r>
            <a:endParaRPr lang="fr-BE" dirty="0"/>
          </a:p>
        </p:txBody>
      </p:sp>
      <p:sp>
        <p:nvSpPr>
          <p:cNvPr id="11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51520" y="548680"/>
            <a:ext cx="9361040" cy="4079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800" dirty="0" smtClean="0">
                <a:solidFill>
                  <a:schemeClr val="bg1"/>
                </a:solidFill>
              </a:rPr>
              <a:t>RECUEIL DE L’OFFRE COMMUNALE</a:t>
            </a:r>
            <a:endParaRPr lang="fr-B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1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31992"/>
            <a:ext cx="187743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3528" y="620688"/>
            <a:ext cx="9361040" cy="5040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dirty="0" smtClean="0">
                <a:solidFill>
                  <a:schemeClr val="bg1"/>
                </a:solidFill>
              </a:rPr>
              <a:t>Fonds d’impulsion provincial à destination des communes </a:t>
            </a:r>
            <a:endParaRPr lang="fr-BE" sz="1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1997661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fr-BE" sz="2400" dirty="0" smtClean="0">
                <a:solidFill>
                  <a:sysClr val="windowText" lastClr="000000"/>
                </a:solidFill>
              </a:rPr>
              <a:t>Soutenir les Communes en instaurant un fonds permettant :</a:t>
            </a:r>
            <a:endParaRPr lang="fr-BE" sz="2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3145378"/>
            <a:ext cx="8306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ysClr val="windowText" lastClr="000000"/>
                </a:solidFill>
              </a:rPr>
              <a:t>d’impulser la création de pratiques de groupe </a:t>
            </a:r>
            <a:r>
              <a:rPr lang="fr-BE" sz="2000" b="1" dirty="0" smtClean="0">
                <a:solidFill>
                  <a:srgbClr val="FF0000"/>
                </a:solidFill>
              </a:rPr>
              <a:t>nouvelles</a:t>
            </a:r>
            <a:r>
              <a:rPr lang="fr-BE" sz="2000" dirty="0" smtClean="0">
                <a:solidFill>
                  <a:sysClr val="windowText" lastClr="000000"/>
                </a:solidFill>
              </a:rPr>
              <a:t> en province de Luxembourg et </a:t>
            </a:r>
            <a:endParaRPr lang="fr-BE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3141" y="4293096"/>
            <a:ext cx="8293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ysClr val="windowText" lastClr="000000"/>
                </a:solidFill>
              </a:rPr>
              <a:t>d</a:t>
            </a:r>
            <a:r>
              <a:rPr lang="fr-BE" sz="2000" dirty="0" smtClean="0">
                <a:solidFill>
                  <a:sysClr val="windowText" lastClr="000000"/>
                </a:solidFill>
              </a:rPr>
              <a:t>’obtenir des moyens à </a:t>
            </a:r>
            <a:r>
              <a:rPr lang="fr-BE" sz="2000" dirty="0" smtClean="0">
                <a:solidFill>
                  <a:srgbClr val="FF0000"/>
                </a:solidFill>
              </a:rPr>
              <a:t>inscrire au service extraordinaire du budget communal </a:t>
            </a:r>
            <a:r>
              <a:rPr lang="fr-BE" sz="2000" dirty="0" smtClean="0">
                <a:solidFill>
                  <a:sysClr val="windowText" lastClr="000000"/>
                </a:solidFill>
              </a:rPr>
              <a:t>(fonds extraordinaires) pour des dossiers d’investissements relevant du développement de l’attractivité de la médecine générale en zones rurales et semi rurales</a:t>
            </a:r>
            <a:endParaRPr lang="fr-BE" sz="200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05" y="1124744"/>
            <a:ext cx="1244495" cy="973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92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3746" y="1585158"/>
            <a:ext cx="8638774" cy="34280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Soutien au développement de pratiques de groupe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Journée « médecine générale rurale »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Accompagnement des </a:t>
            </a:r>
            <a:r>
              <a:rPr lang="fr-BE" dirty="0">
                <a:solidFill>
                  <a:srgbClr val="1F2E57"/>
                </a:solidFill>
              </a:rPr>
              <a:t>é</a:t>
            </a:r>
            <a:r>
              <a:rPr lang="fr-BE" dirty="0" smtClean="0">
                <a:solidFill>
                  <a:srgbClr val="1F2E57"/>
                </a:solidFill>
              </a:rPr>
              <a:t>tudiants et des assistants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Formations décentralisées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Prêt kits matériels de base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Portail santé Ardenne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Recueil de l’offre communale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BE" dirty="0" smtClean="0">
                <a:solidFill>
                  <a:srgbClr val="1F2E57"/>
                </a:solidFill>
              </a:rPr>
              <a:t>Fonds </a:t>
            </a:r>
            <a:r>
              <a:rPr lang="fr-BE" dirty="0">
                <a:solidFill>
                  <a:srgbClr val="1F2E57"/>
                </a:solidFill>
              </a:rPr>
              <a:t>d’impulsion </a:t>
            </a:r>
            <a:r>
              <a:rPr lang="fr-BE" dirty="0" smtClean="0">
                <a:solidFill>
                  <a:srgbClr val="1F2E57"/>
                </a:solidFill>
              </a:rPr>
              <a:t>provincial à DESTINATION DES COMMUNES</a:t>
            </a:r>
            <a:endParaRPr lang="fr-BE" dirty="0">
              <a:solidFill>
                <a:srgbClr val="1F2E57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BE" dirty="0" smtClean="0">
              <a:solidFill>
                <a:srgbClr val="1F2E57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1F2E57"/>
              </a:solidFill>
            </a:endParaRPr>
          </a:p>
        </p:txBody>
      </p:sp>
      <p:sp>
        <p:nvSpPr>
          <p:cNvPr id="8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82171" y="561764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2400" dirty="0" smtClean="0">
                <a:solidFill>
                  <a:schemeClr val="bg1"/>
                </a:solidFill>
              </a:rPr>
              <a:t>SOMMAIRE</a:t>
            </a:r>
            <a:endParaRPr lang="fr-B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5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755576" y="1709825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2200" dirty="0" smtClean="0"/>
              <a:t>Le montant du fonds est de 100.000 €. Un </a:t>
            </a:r>
            <a:r>
              <a:rPr lang="fr-BE" sz="2200" b="1" dirty="0">
                <a:solidFill>
                  <a:srgbClr val="FF0000"/>
                </a:solidFill>
              </a:rPr>
              <a:t>montant de maximum 25.000 €</a:t>
            </a:r>
            <a:r>
              <a:rPr lang="fr-BE" sz="2200" b="1" dirty="0"/>
              <a:t> </a:t>
            </a:r>
            <a:r>
              <a:rPr lang="fr-BE" sz="2200" dirty="0"/>
              <a:t>pourra être alloué </a:t>
            </a:r>
            <a:r>
              <a:rPr lang="fr-BE" sz="2200" b="1" dirty="0">
                <a:solidFill>
                  <a:srgbClr val="FF0000"/>
                </a:solidFill>
              </a:rPr>
              <a:t>par projet</a:t>
            </a:r>
            <a:r>
              <a:rPr lang="fr-BE" sz="2200" dirty="0">
                <a:solidFill>
                  <a:srgbClr val="FF0000"/>
                </a:solidFill>
              </a:rPr>
              <a:t> </a:t>
            </a:r>
            <a:r>
              <a:rPr lang="fr-BE" sz="2200" dirty="0"/>
              <a:t>aux conditions fixées par le </a:t>
            </a:r>
            <a:r>
              <a:rPr lang="fr-BE" sz="2200" dirty="0" smtClean="0"/>
              <a:t>règlement</a:t>
            </a:r>
            <a:r>
              <a:rPr lang="fr-BE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BE" sz="2200" dirty="0" smtClean="0"/>
          </a:p>
          <a:p>
            <a:endParaRPr lang="fr-BE" sz="2200" dirty="0"/>
          </a:p>
        </p:txBody>
      </p:sp>
      <p:sp>
        <p:nvSpPr>
          <p:cNvPr id="5" name="Rectangle 4"/>
          <p:cNvSpPr/>
          <p:nvPr/>
        </p:nvSpPr>
        <p:spPr>
          <a:xfrm>
            <a:off x="755576" y="3722172"/>
            <a:ext cx="734481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sz="2200" dirty="0"/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1745991" cy="885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Montant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dirty="0" smtClean="0">
                <a:solidFill>
                  <a:schemeClr val="bg1"/>
                </a:solidFill>
              </a:rPr>
              <a:t>fonds d’impulsion provincial à destination des communes</a:t>
            </a:r>
            <a:r>
              <a:rPr lang="fr-BE" sz="18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3" y="3267688"/>
            <a:ext cx="3118161" cy="885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Complémentarité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3789040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000" dirty="0"/>
              <a:t>Chaque Commune porteuse d’un projet s’engage à intervenir financièrement </a:t>
            </a:r>
            <a:r>
              <a:rPr lang="fr-BE" sz="2000" b="1" dirty="0">
                <a:solidFill>
                  <a:srgbClr val="FF0000"/>
                </a:solidFill>
              </a:rPr>
              <a:t>pour un montant </a:t>
            </a:r>
            <a:r>
              <a:rPr lang="fr-BE" sz="2000" b="1" dirty="0" smtClean="0">
                <a:solidFill>
                  <a:srgbClr val="FF0000"/>
                </a:solidFill>
              </a:rPr>
              <a:t>au moins équivalent </a:t>
            </a:r>
            <a:r>
              <a:rPr lang="fr-BE" sz="2000" b="1" dirty="0">
                <a:solidFill>
                  <a:srgbClr val="FF0000"/>
                </a:solidFill>
              </a:rPr>
              <a:t>à celui octroyé</a:t>
            </a:r>
            <a:r>
              <a:rPr lang="fr-BE" sz="2000" b="1" dirty="0"/>
              <a:t> </a:t>
            </a:r>
            <a:r>
              <a:rPr lang="fr-BE" sz="2000" dirty="0"/>
              <a:t>par la Province de Luxembourg, destiné à couvrir des frais occasionnés par les investissements à </a:t>
            </a:r>
            <a:r>
              <a:rPr lang="fr-BE" sz="2000" dirty="0" smtClean="0"/>
              <a:t>réaliser. Cela </a:t>
            </a:r>
            <a:r>
              <a:rPr lang="fr-BE" sz="2000" dirty="0"/>
              <a:t>permettant également une complémentarité au niveau d’autres pouvoirs </a:t>
            </a:r>
            <a:r>
              <a:rPr lang="fr-BE" sz="2000" dirty="0" err="1"/>
              <a:t>subsidiants</a:t>
            </a:r>
            <a:r>
              <a:rPr lang="fr-B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517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754435" y="2132856"/>
            <a:ext cx="741682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Le projet doit avoir comme </a:t>
            </a:r>
            <a:r>
              <a:rPr lang="fr-BE" sz="2000" dirty="0">
                <a:solidFill>
                  <a:srgbClr val="FF0000"/>
                </a:solidFill>
              </a:rPr>
              <a:t>partenaire le</a:t>
            </a:r>
            <a:r>
              <a:rPr lang="fr-BE" sz="2000" b="1" dirty="0">
                <a:solidFill>
                  <a:srgbClr val="FF0000"/>
                </a:solidFill>
              </a:rPr>
              <a:t> Guichet </a:t>
            </a:r>
            <a:r>
              <a:rPr lang="fr-BE" sz="2000" b="1" dirty="0" smtClean="0">
                <a:solidFill>
                  <a:srgbClr val="FF0000"/>
                </a:solidFill>
              </a:rPr>
              <a:t>unique </a:t>
            </a:r>
            <a:r>
              <a:rPr lang="fr-BE" sz="2000" dirty="0" smtClean="0"/>
              <a:t>;</a:t>
            </a:r>
            <a:endParaRPr lang="fr-BE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b="1" dirty="0">
                <a:solidFill>
                  <a:srgbClr val="FF0000"/>
                </a:solidFill>
              </a:rPr>
              <a:t>L’ensemble des médecins de la commune </a:t>
            </a:r>
            <a:r>
              <a:rPr lang="fr-BE" sz="2000" dirty="0">
                <a:solidFill>
                  <a:srgbClr val="FF0000"/>
                </a:solidFill>
              </a:rPr>
              <a:t>doit avoir été informé du </a:t>
            </a:r>
            <a:r>
              <a:rPr lang="fr-BE" sz="2000" dirty="0" smtClean="0">
                <a:solidFill>
                  <a:srgbClr val="FF0000"/>
                </a:solidFill>
              </a:rPr>
              <a:t>projet ;</a:t>
            </a:r>
            <a:endParaRPr lang="fr-BE" sz="2000" dirty="0">
              <a:solidFill>
                <a:srgbClr val="FF0000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Le formulaire </a:t>
            </a:r>
            <a:r>
              <a:rPr lang="fr-BE" sz="2000" dirty="0" smtClean="0"/>
              <a:t>dûment </a:t>
            </a:r>
            <a:r>
              <a:rPr lang="fr-BE" sz="2000" dirty="0"/>
              <a:t>complété et les annexes demandées doivent être rentrés dans les délais </a:t>
            </a:r>
            <a:r>
              <a:rPr lang="fr-BE" sz="2000" dirty="0" smtClean="0"/>
              <a:t>impartis ; </a:t>
            </a:r>
            <a:endParaRPr lang="fr-BE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Le projet doit être développé dans un local/ bâtiment/ terrain dont la Commune est propriétaire ou </a:t>
            </a:r>
            <a:r>
              <a:rPr lang="fr-BE" sz="2000" dirty="0" smtClean="0"/>
              <a:t>locataire ;</a:t>
            </a:r>
            <a:endParaRPr lang="fr-BE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L’investissement doit répondre aux normes en vigueur de sécurité, d’incendies… et être en ordre d’assurances.</a:t>
            </a:r>
          </a:p>
          <a:p>
            <a:endParaRPr lang="fr-BE" sz="2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3636252" cy="8853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Critères de sélection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dirty="0" smtClean="0">
                <a:solidFill>
                  <a:schemeClr val="bg1"/>
                </a:solidFill>
              </a:rPr>
              <a:t>fonds d’impulsion provincial à destination des communes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116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4" name="Rectangle 3"/>
          <p:cNvSpPr/>
          <p:nvPr/>
        </p:nvSpPr>
        <p:spPr>
          <a:xfrm>
            <a:off x="754435" y="1970251"/>
            <a:ext cx="741682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200" dirty="0" smtClean="0">
                <a:latin typeface="+mj-lt"/>
              </a:rPr>
              <a:t>Le formulaire est accompagné des annexes suivantes 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la délibération du Conseil ou du Collège </a:t>
            </a:r>
            <a:r>
              <a:rPr lang="fr-BE" sz="1600" dirty="0" smtClean="0">
                <a:latin typeface="+mj-lt"/>
              </a:rPr>
              <a:t>communal ;</a:t>
            </a:r>
            <a:endParaRPr lang="fr-BE" sz="1600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le cas échéant, le titre de propriété ou la convention de bail détenu par la Commune 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FF0000"/>
                </a:solidFill>
                <a:latin typeface="+mj-lt"/>
              </a:rPr>
              <a:t>une attestation de maître de stage</a:t>
            </a:r>
            <a:r>
              <a:rPr lang="fr-BE" sz="1600" baseline="30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fr-BE" sz="1600" dirty="0">
                <a:solidFill>
                  <a:srgbClr val="FF0000"/>
                </a:solidFill>
                <a:latin typeface="+mj-lt"/>
              </a:rPr>
              <a:t>détenue par au moins un des médecins généralistes</a:t>
            </a:r>
            <a:r>
              <a:rPr lang="fr-BE" sz="1600" dirty="0">
                <a:latin typeface="+mj-lt"/>
              </a:rPr>
              <a:t> (</a:t>
            </a:r>
            <a:r>
              <a:rPr lang="fr-BE" sz="1600" b="1" dirty="0">
                <a:latin typeface="+mj-lt"/>
              </a:rPr>
              <a:t>favoriser l’accueil des assistants/stagiaires pour 2018</a:t>
            </a:r>
            <a:r>
              <a:rPr lang="fr-BE" sz="1600" dirty="0" smtClean="0">
                <a:latin typeface="+mj-lt"/>
              </a:rPr>
              <a:t>) ;</a:t>
            </a:r>
            <a:endParaRPr lang="fr-BE" sz="1600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FF0000"/>
                </a:solidFill>
                <a:latin typeface="+mj-lt"/>
              </a:rPr>
              <a:t>une convention de participation entre la Commune et minimum deux médecins généralistes</a:t>
            </a:r>
            <a:r>
              <a:rPr lang="fr-BE" sz="1600" dirty="0">
                <a:latin typeface="+mj-lt"/>
              </a:rPr>
              <a:t> ou une équipe pluridisciplinaire (</a:t>
            </a:r>
            <a:r>
              <a:rPr lang="fr-BE" sz="1600" dirty="0">
                <a:solidFill>
                  <a:srgbClr val="FF0000"/>
                </a:solidFill>
                <a:latin typeface="+mj-lt"/>
              </a:rPr>
              <a:t>un seul possible, mais au moins un titulaire d’une attestation de maître de stage</a:t>
            </a:r>
            <a:r>
              <a:rPr lang="fr-BE" sz="1600" dirty="0" smtClean="0">
                <a:latin typeface="+mj-lt"/>
              </a:rPr>
              <a:t>) ;</a:t>
            </a:r>
            <a:endParaRPr lang="fr-BE" sz="1600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un budget prévisionnel 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un planning de réalisation 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la pratique de groupe de médecine générale doit être développée obligatoirement dans un local/bâtiment/terrain dont la Commune est propriétaire ou </a:t>
            </a:r>
            <a:r>
              <a:rPr lang="fr-BE" sz="1600" dirty="0" smtClean="0">
                <a:latin typeface="+mj-lt"/>
              </a:rPr>
              <a:t>locataire ; </a:t>
            </a:r>
            <a:endParaRPr lang="fr-BE" sz="1600" dirty="0">
              <a:latin typeface="+mj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fr-BE" sz="1600" dirty="0">
                <a:latin typeface="+mj-lt"/>
              </a:rPr>
              <a:t>équipe pluridisciplinaire =  le regroupement de professionnels de la santé, dont au moins un médecin généraliste est titulaire d'une attestation de maître de stage.</a:t>
            </a:r>
          </a:p>
          <a:p>
            <a:endParaRPr lang="fr-BE" sz="2200" dirty="0" smtClean="0">
              <a:latin typeface="+mj-lt"/>
            </a:endParaRPr>
          </a:p>
          <a:p>
            <a:endParaRPr lang="fr-BE" sz="22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730571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 envoyer entre le 2 mai et le 20 octobre 2017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dirty="0" smtClean="0">
                <a:solidFill>
                  <a:schemeClr val="bg1"/>
                </a:solidFill>
              </a:rPr>
              <a:t>fonds d’impulsion provincial à destination des communes</a:t>
            </a:r>
            <a:endParaRPr lang="fr-BE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98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BE" sz="1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986560" y="2094331"/>
            <a:ext cx="7239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4400" dirty="0" smtClean="0"/>
          </a:p>
          <a:p>
            <a:pPr algn="ctr"/>
            <a:r>
              <a:rPr lang="fr-BE" sz="4400" dirty="0" smtClean="0"/>
              <a:t>Merci pour votre écoute.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1619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5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soutien </a:t>
            </a:r>
            <a:r>
              <a:rPr lang="fr-BE" dirty="0">
                <a:solidFill>
                  <a:schemeClr val="bg1"/>
                </a:solidFill>
              </a:rPr>
              <a:t>au développement de pratiques de </a:t>
            </a:r>
            <a:r>
              <a:rPr lang="fr-BE" dirty="0" smtClean="0">
                <a:solidFill>
                  <a:schemeClr val="bg1"/>
                </a:solidFill>
              </a:rPr>
              <a:t>groupe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2595" y="1466131"/>
            <a:ext cx="819948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Création du GUICHET UNIQUE avec pour objectifs :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986559" y="3140968"/>
            <a:ext cx="7182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/>
              <a:t>Accompagner et soutenir les projets de pratiques de groupe, nouvelles ou en cours (quel que soit le type de structure).</a:t>
            </a:r>
          </a:p>
        </p:txBody>
      </p:sp>
      <p:sp>
        <p:nvSpPr>
          <p:cNvPr id="10" name="Rectangle 9"/>
          <p:cNvSpPr/>
          <p:nvPr>
            <p:custDataLst>
              <p:tags r:id="rId3"/>
            </p:custDataLst>
          </p:nvPr>
        </p:nvSpPr>
        <p:spPr>
          <a:xfrm>
            <a:off x="986560" y="2094331"/>
            <a:ext cx="7239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/>
              <a:t>Améliorer les conditions de travail des MG afin d’en attirer de nouveaux (lutte contre la pénurie). </a:t>
            </a:r>
          </a:p>
        </p:txBody>
      </p:sp>
    </p:spTree>
    <p:extLst>
      <p:ext uri="{BB962C8B-B14F-4D97-AF65-F5344CB8AC3E}">
        <p14:creationId xmlns:p14="http://schemas.microsoft.com/office/powerpoint/2010/main" val="23732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1420375"/>
            <a:ext cx="7527755" cy="504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467544" y="1430805"/>
            <a:ext cx="6686318" cy="13460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Pourquoi </a:t>
            </a:r>
            <a:r>
              <a:rPr lang="fr-BE" sz="2400" dirty="0">
                <a:solidFill>
                  <a:srgbClr val="1F2E57"/>
                </a:solidFill>
                <a:latin typeface="Arial Rounded MT Bold" panose="020F0704030504030204" pitchFamily="34" charset="0"/>
              </a:rPr>
              <a:t>soutenir la pratique de groupe ?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Espace réservé du contenu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4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soutien </a:t>
            </a:r>
            <a:r>
              <a:rPr lang="fr-BE" dirty="0">
                <a:solidFill>
                  <a:schemeClr val="bg1"/>
                </a:solidFill>
              </a:rPr>
              <a:t>au développement de pratiques de </a:t>
            </a:r>
            <a:r>
              <a:rPr lang="fr-BE" dirty="0" smtClean="0">
                <a:solidFill>
                  <a:schemeClr val="bg1"/>
                </a:solidFill>
              </a:rPr>
              <a:t>groupe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31640" y="4581128"/>
            <a:ext cx="71270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BE" sz="20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L’installation </a:t>
            </a:r>
            <a:r>
              <a:rPr lang="fr-BE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en pratiques de groupe est un des principaux critères des jeunes MG pour venir s’installer sur un </a:t>
            </a:r>
            <a:r>
              <a:rPr lang="fr-BE" sz="2000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territoire.</a:t>
            </a:r>
            <a:endParaRPr lang="fr-BE" sz="2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5481" y="1939183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dirty="0"/>
              <a:t>L’organisation pour le partage des frais et des investissements communs au sein du groupe, d’un secrétariat, des dossiers, 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55481" y="271501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dirty="0"/>
              <a:t>Le partage de la charge de travail : une facilité pour prendre des congés, l’aménagement de fin de carrière.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55481" y="3490849"/>
            <a:ext cx="75062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dirty="0"/>
              <a:t>Les relations professionnelles avec les associés : un bon projet est un projet qui se discute et se construit sur une base commune.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539552" y="4653136"/>
            <a:ext cx="792088" cy="225750"/>
          </a:xfrm>
          <a:prstGeom prst="rightArrow">
            <a:avLst/>
          </a:prstGeom>
          <a:solidFill>
            <a:srgbClr val="1F2E57"/>
          </a:solidFill>
          <a:ln>
            <a:solidFill>
              <a:srgbClr val="1F2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1F2E5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431992"/>
            <a:ext cx="16658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Actions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soutien </a:t>
            </a:r>
            <a:r>
              <a:rPr lang="fr-BE" dirty="0">
                <a:solidFill>
                  <a:schemeClr val="bg1"/>
                </a:solidFill>
              </a:rPr>
              <a:t>au développement de pratiques de </a:t>
            </a:r>
            <a:r>
              <a:rPr lang="fr-BE" dirty="0" smtClean="0">
                <a:solidFill>
                  <a:schemeClr val="bg1"/>
                </a:solidFill>
              </a:rPr>
              <a:t>groupe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71" y="2204862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BE" sz="2400" dirty="0">
                <a:solidFill>
                  <a:sysClr val="windowText" lastClr="000000"/>
                </a:solidFill>
              </a:rPr>
              <a:t>Rassemblement d’un maximum de connaissances techniques (modèles et personnes de référence</a:t>
            </a:r>
            <a:r>
              <a:rPr lang="fr-BE" sz="2400" dirty="0" smtClean="0">
                <a:solidFill>
                  <a:sysClr val="windowText" lastClr="000000"/>
                </a:solidFill>
              </a:rPr>
              <a:t>).</a:t>
            </a:r>
            <a:endParaRPr lang="fr-BE" sz="240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046" y="3284984"/>
            <a:ext cx="7197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solidFill>
                  <a:sysClr val="windowText" lastClr="000000"/>
                </a:solidFill>
              </a:rPr>
              <a:t>Récolte de données sur le développement des pratiques de </a:t>
            </a:r>
            <a:r>
              <a:rPr lang="fr-BE" sz="2400" dirty="0" smtClean="0">
                <a:solidFill>
                  <a:sysClr val="windowText" lastClr="000000"/>
                </a:solidFill>
              </a:rPr>
              <a:t>groupe.</a:t>
            </a:r>
            <a:endParaRPr lang="fr-BE" sz="24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046" y="4479503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BE" sz="2400" dirty="0">
                <a:solidFill>
                  <a:sysClr val="windowText" lastClr="000000"/>
                </a:solidFill>
              </a:rPr>
              <a:t>Bourse d’aide au développement de </a:t>
            </a:r>
            <a:r>
              <a:rPr lang="fr-BE" sz="2400" dirty="0" smtClean="0">
                <a:solidFill>
                  <a:sysClr val="windowText" lastClr="000000"/>
                </a:solidFill>
              </a:rPr>
              <a:t>projets.</a:t>
            </a:r>
            <a:endParaRPr lang="fr-BE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556792"/>
            <a:ext cx="1930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Résultats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064" y="2213517"/>
            <a:ext cx="8200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2016 : </a:t>
            </a:r>
            <a:r>
              <a:rPr lang="fr-BE" sz="2000" b="1" dirty="0" smtClean="0">
                <a:solidFill>
                  <a:srgbClr val="FF0000"/>
                </a:solidFill>
              </a:rPr>
              <a:t>6 bourses octroyées </a:t>
            </a:r>
            <a:r>
              <a:rPr lang="fr-BE" sz="2000" dirty="0" smtClean="0"/>
              <a:t>(</a:t>
            </a:r>
            <a:r>
              <a:rPr lang="fr-BE" sz="2000" dirty="0" err="1" smtClean="0"/>
              <a:t>Etalle</a:t>
            </a:r>
            <a:r>
              <a:rPr lang="fr-BE" sz="2000" dirty="0" smtClean="0"/>
              <a:t>, </a:t>
            </a:r>
            <a:r>
              <a:rPr lang="fr-BE" sz="2000" dirty="0" err="1" smtClean="0"/>
              <a:t>Tintigny</a:t>
            </a:r>
            <a:r>
              <a:rPr lang="fr-BE" sz="2000" dirty="0" smtClean="0"/>
              <a:t>, La Roche, Bastogne, Bouillon, Bertrix).</a:t>
            </a:r>
            <a:endParaRPr lang="fr-BE" sz="2000" dirty="0"/>
          </a:p>
        </p:txBody>
      </p:sp>
      <p:sp>
        <p:nvSpPr>
          <p:cNvPr id="4" name="Rectangle 3"/>
          <p:cNvSpPr/>
          <p:nvPr/>
        </p:nvSpPr>
        <p:spPr>
          <a:xfrm>
            <a:off x="222057" y="3086266"/>
            <a:ext cx="8200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2017 : </a:t>
            </a:r>
            <a:r>
              <a:rPr lang="fr-BE" sz="2000" b="1" dirty="0" smtClean="0">
                <a:solidFill>
                  <a:srgbClr val="FF0000"/>
                </a:solidFill>
              </a:rPr>
              <a:t>4 bourses octroyées </a:t>
            </a:r>
            <a:r>
              <a:rPr lang="fr-BE" sz="2000" dirty="0" smtClean="0"/>
              <a:t>(</a:t>
            </a:r>
            <a:r>
              <a:rPr lang="fr-BE" sz="2000" dirty="0" err="1" smtClean="0"/>
              <a:t>Fauvillers</a:t>
            </a:r>
            <a:r>
              <a:rPr lang="fr-BE" sz="2000" dirty="0" smtClean="0"/>
              <a:t>, Saint-Hubert, Neufchâteau, Florenville).</a:t>
            </a:r>
            <a:endParaRPr lang="fr-BE" sz="2000" dirty="0"/>
          </a:p>
        </p:txBody>
      </p:sp>
      <p:sp>
        <p:nvSpPr>
          <p:cNvPr id="5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23528" y="620688"/>
            <a:ext cx="9361040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soutien </a:t>
            </a:r>
            <a:r>
              <a:rPr lang="fr-BE" dirty="0">
                <a:solidFill>
                  <a:schemeClr val="bg1"/>
                </a:solidFill>
              </a:rPr>
              <a:t>au développement de pratiques de </a:t>
            </a:r>
            <a:r>
              <a:rPr lang="fr-BE" dirty="0" smtClean="0">
                <a:solidFill>
                  <a:schemeClr val="bg1"/>
                </a:solidFill>
              </a:rPr>
              <a:t>groupe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057" y="3933056"/>
            <a:ext cx="8200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2000" dirty="0" smtClean="0"/>
              <a:t>Plusieurs projets accompagnés sans avoir recours à la bourse jusqu’à présent (Aubange,…).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89063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>
            <a:spLocks noGrp="1"/>
          </p:cNvSpPr>
          <p:nvPr/>
        </p:nvSpPr>
        <p:spPr>
          <a:xfrm>
            <a:off x="1033264" y="2198103"/>
            <a:ext cx="8507288" cy="44107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BE" sz="2400" dirty="0"/>
              <a:t>Attractivité médecine générale ET médecine générale rurale</a:t>
            </a:r>
          </a:p>
        </p:txBody>
      </p:sp>
      <p:sp>
        <p:nvSpPr>
          <p:cNvPr id="3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523522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 smtClean="0">
                <a:latin typeface="Arial Rounded MT Bold" panose="020F0704030504030204" pitchFamily="34" charset="0"/>
              </a:rPr>
              <a:t>JOURNÉE « MG RURALE »</a:t>
            </a:r>
            <a:endParaRPr lang="fr-BE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580599"/>
            <a:ext cx="17107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7" y="274356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fr-BE" dirty="0"/>
          </a:p>
          <a:p>
            <a:pPr algn="just"/>
            <a:endParaRPr lang="fr-BE" dirty="0"/>
          </a:p>
          <a:p>
            <a:pPr algn="just"/>
            <a:endParaRPr lang="fr-BE" dirty="0"/>
          </a:p>
          <a:p>
            <a:pPr algn="just"/>
            <a:endParaRPr lang="fr-BE" dirty="0"/>
          </a:p>
          <a:p>
            <a:pPr algn="just"/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619828" y="2869930"/>
            <a:ext cx="16658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Actions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33264" y="3452807"/>
            <a:ext cx="78592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000" dirty="0"/>
              <a:t>Journée organisée pour les stagiaires et les </a:t>
            </a:r>
            <a:r>
              <a:rPr lang="fr-BE" sz="2000" dirty="0" smtClean="0"/>
              <a:t>assistants.</a:t>
            </a:r>
          </a:p>
          <a:p>
            <a:pPr algn="just"/>
            <a:endParaRPr lang="fr-B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000" dirty="0" smtClean="0"/>
              <a:t>Ateliers de pratique médicale et rencontres entre de jeunes médecins de notre région et les stagiaires/assistants.</a:t>
            </a:r>
          </a:p>
          <a:p>
            <a:endParaRPr lang="fr-BE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000" dirty="0" smtClean="0"/>
              <a:t>4</a:t>
            </a:r>
            <a:r>
              <a:rPr lang="fr-BE" sz="2000" baseline="30000" dirty="0" smtClean="0"/>
              <a:t>ème</a:t>
            </a:r>
            <a:r>
              <a:rPr lang="fr-BE" sz="2000" dirty="0" smtClean="0"/>
              <a:t> édition : novembre 2017 avec l’objectif de 180 participants et plus d’ateliers. 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427243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700808"/>
            <a:ext cx="193065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Résultats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2528" y="3583623"/>
            <a:ext cx="7401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BE" sz="2400" dirty="0"/>
              <a:t>Un réel succès en </a:t>
            </a:r>
            <a:r>
              <a:rPr lang="fr-BE" sz="2400" b="1" dirty="0">
                <a:solidFill>
                  <a:srgbClr val="FF0000"/>
                </a:solidFill>
              </a:rPr>
              <a:t>2016</a:t>
            </a:r>
            <a:r>
              <a:rPr lang="fr-BE" sz="2400" dirty="0"/>
              <a:t> avec plus de </a:t>
            </a:r>
            <a:r>
              <a:rPr lang="fr-BE" sz="2400" b="1" dirty="0">
                <a:solidFill>
                  <a:srgbClr val="FF0000"/>
                </a:solidFill>
              </a:rPr>
              <a:t>130 </a:t>
            </a:r>
            <a:r>
              <a:rPr lang="fr-BE" sz="2400" b="1" dirty="0" smtClean="0">
                <a:solidFill>
                  <a:srgbClr val="FF0000"/>
                </a:solidFill>
              </a:rPr>
              <a:t>participants</a:t>
            </a:r>
            <a:r>
              <a:rPr lang="fr-BE" sz="2400" dirty="0" smtClean="0"/>
              <a:t>.</a:t>
            </a:r>
            <a:endParaRPr lang="fr-BE" sz="2400" dirty="0"/>
          </a:p>
        </p:txBody>
      </p:sp>
      <p:sp>
        <p:nvSpPr>
          <p:cNvPr id="5" name="Rectangle 4"/>
          <p:cNvSpPr/>
          <p:nvPr/>
        </p:nvSpPr>
        <p:spPr>
          <a:xfrm>
            <a:off x="1062227" y="2348879"/>
            <a:ext cx="6140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 smtClean="0"/>
              <a:t>Retombée médiatique régionale et nationale.</a:t>
            </a:r>
            <a:endParaRPr lang="fr-BE" sz="2400" dirty="0"/>
          </a:p>
        </p:txBody>
      </p:sp>
      <p:sp>
        <p:nvSpPr>
          <p:cNvPr id="6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11558" y="523522"/>
            <a:ext cx="6624738" cy="4320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dirty="0" smtClean="0">
                <a:latin typeface="Arial Rounded MT Bold" panose="020F0704030504030204" pitchFamily="34" charset="0"/>
              </a:rPr>
              <a:t>JOURNÉE « MG RURALE »</a:t>
            </a:r>
            <a:endParaRPr lang="fr-BE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2528" y="2967569"/>
            <a:ext cx="6586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 smtClean="0"/>
              <a:t>Développement de partenariats avec UCL et </a:t>
            </a:r>
            <a:r>
              <a:rPr lang="fr-BE" sz="2400" dirty="0" err="1" smtClean="0"/>
              <a:t>Ulg</a:t>
            </a:r>
            <a:r>
              <a:rPr lang="fr-BE" sz="2400" dirty="0" smtClean="0"/>
              <a:t>.</a:t>
            </a:r>
            <a:endParaRPr lang="fr-BE" sz="2400" dirty="0"/>
          </a:p>
        </p:txBody>
      </p:sp>
      <p:sp>
        <p:nvSpPr>
          <p:cNvPr id="8" name="Rectangle 7"/>
          <p:cNvSpPr/>
          <p:nvPr/>
        </p:nvSpPr>
        <p:spPr>
          <a:xfrm>
            <a:off x="1052654" y="4221088"/>
            <a:ext cx="5867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BE" sz="2400" dirty="0" smtClean="0"/>
              <a:t>Taux de satisfaction : 4,2/5 (bien-très bien).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68127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/>
        </p:nvSpPr>
        <p:spPr>
          <a:xfrm>
            <a:off x="457200" y="3439541"/>
            <a:ext cx="8507288" cy="1861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dirty="0" smtClean="0"/>
              <a:t>Recensement maîtres de stage – base de données → site internet.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dirty="0" smtClean="0"/>
              <a:t>Recherche de maître de stages, de logements et de solutions de mobilité.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dirty="0" smtClean="0"/>
              <a:t>Contact direct avec les étudiants.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dirty="0" smtClean="0"/>
              <a:t>Contact permanent avec les universités.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fr-BE" b="1" dirty="0" smtClean="0">
                <a:solidFill>
                  <a:srgbClr val="FF0000"/>
                </a:solidFill>
              </a:rPr>
              <a:t>Contact avec les communes (ADL et les autres </a:t>
            </a:r>
            <a:r>
              <a:rPr lang="fr-BE" b="1" dirty="0">
                <a:solidFill>
                  <a:srgbClr val="FF0000"/>
                </a:solidFill>
              </a:rPr>
              <a:t>services) </a:t>
            </a:r>
            <a:r>
              <a:rPr lang="fr-BE" b="1" dirty="0" smtClean="0">
                <a:solidFill>
                  <a:srgbClr val="FF0000"/>
                </a:solidFill>
              </a:rPr>
              <a:t>→ </a:t>
            </a:r>
            <a:r>
              <a:rPr lang="fr-BE" b="1" dirty="0" err="1" smtClean="0">
                <a:solidFill>
                  <a:srgbClr val="FF0000"/>
                </a:solidFill>
              </a:rPr>
              <a:t>cfr</a:t>
            </a:r>
            <a:r>
              <a:rPr lang="fr-BE" b="1" dirty="0" smtClean="0">
                <a:solidFill>
                  <a:srgbClr val="FF0000"/>
                </a:solidFill>
              </a:rPr>
              <a:t>. recueil de l’offre communale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2595" y="1466131"/>
            <a:ext cx="17107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Objectif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036" y="2832848"/>
            <a:ext cx="1665841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BE" sz="2400" dirty="0" smtClean="0">
                <a:solidFill>
                  <a:srgbClr val="1F2E57"/>
                </a:solidFill>
                <a:latin typeface="Arial Rounded MT Bold" panose="020F0704030504030204" pitchFamily="34" charset="0"/>
              </a:rPr>
              <a:t>Actions</a:t>
            </a:r>
            <a:endParaRPr lang="fr-BE" sz="2400" dirty="0">
              <a:solidFill>
                <a:srgbClr val="1F2E57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9" y="2072698"/>
            <a:ext cx="8200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BE" sz="2000" dirty="0"/>
              <a:t>Augmenter le nombre d’étudiants/assistants venant chez </a:t>
            </a:r>
            <a:r>
              <a:rPr lang="fr-BE" sz="2000" dirty="0" smtClean="0"/>
              <a:t>nous.</a:t>
            </a:r>
            <a:endParaRPr lang="fr-BE" sz="2000" dirty="0"/>
          </a:p>
        </p:txBody>
      </p:sp>
      <p:sp>
        <p:nvSpPr>
          <p:cNvPr id="7" name="Espace réservé du contenu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5536" y="548680"/>
            <a:ext cx="8153755" cy="347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3"/>
              </a:buBlip>
              <a:defRPr lang="fr-FR" sz="2000" b="0" kern="1200" cap="all" baseline="0" dirty="0">
                <a:solidFill>
                  <a:srgbClr val="004F4F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dirty="0" smtClean="0">
                <a:solidFill>
                  <a:schemeClr val="bg1"/>
                </a:solidFill>
              </a:rPr>
              <a:t>Accompagnement des étudiants et des assistants</a:t>
            </a:r>
            <a:endParaRPr lang="fr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20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1221</Words>
  <Application>Microsoft Office PowerPoint</Application>
  <PresentationFormat>Affichage à l'écran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Maron</dc:creator>
  <cp:lastModifiedBy>CREMERS Amélie</cp:lastModifiedBy>
  <cp:revision>73</cp:revision>
  <cp:lastPrinted>2017-05-10T06:01:32Z</cp:lastPrinted>
  <dcterms:created xsi:type="dcterms:W3CDTF">2016-11-17T13:02:50Z</dcterms:created>
  <dcterms:modified xsi:type="dcterms:W3CDTF">2017-05-11T14:39:48Z</dcterms:modified>
</cp:coreProperties>
</file>