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</p:sldIdLst>
  <p:sldSz cx="9144000" cy="5143500" type="screen16x9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929"/>
    <a:srgbClr val="0071B9"/>
    <a:srgbClr val="F9B000"/>
    <a:srgbClr val="A10E2F"/>
    <a:srgbClr val="002D59"/>
    <a:srgbClr val="89898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09" autoAdjust="0"/>
  </p:normalViewPr>
  <p:slideViewPr>
    <p:cSldViewPr snapToGrid="0" snapToObjects="1">
      <p:cViewPr varScale="1">
        <p:scale>
          <a:sx n="93" d="100"/>
          <a:sy n="93" d="100"/>
        </p:scale>
        <p:origin x="523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9A5F9-DCC5-4BF2-8384-EC7D8C124E2F}" type="datetimeFigureOut">
              <a:rPr lang="fr-BE" smtClean="0"/>
              <a:t>28-09-20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988A0-B3FA-4AA9-A2B3-C529719D792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6582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De plus en plus d’obligations légales requièrent l’usage de données biologiques</a:t>
            </a:r>
          </a:p>
          <a:p>
            <a:r>
              <a:rPr lang="fr-BE" dirty="0"/>
              <a:t>Rapportages européens : </a:t>
            </a:r>
            <a:r>
              <a:rPr lang="fr-BE" dirty="0" err="1"/>
              <a:t>Nartura</a:t>
            </a:r>
            <a:r>
              <a:rPr lang="fr-BE" dirty="0"/>
              <a:t> 2000, espèces invasives</a:t>
            </a:r>
          </a:p>
          <a:p>
            <a:r>
              <a:rPr lang="fr-BE" dirty="0"/>
              <a:t>Autres exemples d’obligations légales : </a:t>
            </a:r>
          </a:p>
          <a:p>
            <a:r>
              <a:rPr lang="fr-BE" dirty="0"/>
              <a:t>LCN (désignation des réserves), </a:t>
            </a:r>
          </a:p>
          <a:p>
            <a:r>
              <a:rPr lang="fr-BE" dirty="0"/>
              <a:t>CODT : permis d’urbanisme, …,  </a:t>
            </a:r>
          </a:p>
          <a:p>
            <a:r>
              <a:rPr lang="fr-BE" dirty="0"/>
              <a:t>Code de l’environnement : permis d’environnement (il faut répondre à la question « </a:t>
            </a:r>
            <a:r>
              <a:rPr lang="fr-BE" i="1" dirty="0">
                <a:solidFill>
                  <a:srgbClr val="FFFFFF"/>
                </a:solidFill>
                <a:ea typeface="Geneva" pitchFamily="64" charset="-128"/>
              </a:rPr>
              <a:t>Le projet est-il situé dans un site qui abrite une ou plusieurs espèces protégées</a:t>
            </a:r>
            <a:r>
              <a:rPr lang="fr-FR" dirty="0">
                <a:solidFill>
                  <a:srgbClr val="FFFFFF"/>
                </a:solidFill>
                <a:ea typeface="Geneva" pitchFamily="64" charset="-128"/>
              </a:rPr>
              <a:t>  »</a:t>
            </a:r>
            <a:r>
              <a:rPr lang="fr-BE" dirty="0"/>
              <a:t>, état de l’environnement wallon, </a:t>
            </a:r>
          </a:p>
          <a:p>
            <a:r>
              <a:rPr lang="fr-BE" dirty="0"/>
              <a:t>Code forestier : aménagement forestier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988A0-B3FA-4AA9-A2B3-C529719D792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694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2018 : 243 avis</a:t>
            </a:r>
          </a:p>
          <a:p>
            <a:r>
              <a:rPr lang="fr-BE" dirty="0"/>
              <a:t>2019 : 220 avis</a:t>
            </a:r>
          </a:p>
          <a:p>
            <a:r>
              <a:rPr lang="fr-BE" dirty="0"/>
              <a:t>2020 : 136 avis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988A0-B3FA-4AA9-A2B3-C529719D792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8281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988A0-B3FA-4AA9-A2B3-C529719D792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0616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988A0-B3FA-4AA9-A2B3-C529719D792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365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Même si c’est réservé à un usage interne à l’administration, on le montre car il préfigure ce qu’on pourra normalement avoir dans les futurs outils à développer, et à destination de tous les acteurs.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988A0-B3FA-4AA9-A2B3-C529719D792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7052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988A0-B3FA-4AA9-A2B3-C529719D792E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704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988A0-B3FA-4AA9-A2B3-C529719D792E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863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00" cy="2173394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7AB929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66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23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204696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28/09/2020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28/09/2020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t>28/09/2020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248000"/>
            <a:ext cx="2160000" cy="911913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7AB929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4649500"/>
            <a:ext cx="806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spc="-50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en-GB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1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|</a:t>
            </a:r>
            <a:r>
              <a:rPr lang="fr-FR" sz="1200" b="1" kern="1200" spc="-5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 </a:t>
            </a:r>
            <a:r>
              <a:rPr lang="fr-FR" sz="1200" b="1" kern="1200" spc="-50" dirty="0">
                <a:solidFill>
                  <a:srgbClr val="7AB929"/>
                </a:solidFill>
                <a:effectLst/>
                <a:latin typeface="Arial"/>
                <a:ea typeface="ＭＳ Ｐゴシック" charset="0"/>
                <a:cs typeface="Arial"/>
              </a:rPr>
              <a:t>SPW </a:t>
            </a:r>
            <a:r>
              <a:rPr lang="fr-FR" sz="1200" b="1" spc="-50" dirty="0">
                <a:solidFill>
                  <a:srgbClr val="7AB929"/>
                </a:solidFill>
                <a:latin typeface="Arial"/>
                <a:cs typeface="Arial"/>
              </a:rPr>
              <a:t>Agriculture, Ressources naturelles et Environnement</a:t>
            </a:r>
          </a:p>
        </p:txBody>
      </p:sp>
    </p:spTree>
    <p:extLst>
      <p:ext uri="{BB962C8B-B14F-4D97-AF65-F5344CB8AC3E}">
        <p14:creationId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7AB92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84738" y="2571750"/>
            <a:ext cx="7438204" cy="1852650"/>
          </a:xfrm>
        </p:spPr>
        <p:txBody>
          <a:bodyPr>
            <a:normAutofit/>
          </a:bodyPr>
          <a:lstStyle/>
          <a:p>
            <a:r>
              <a:rPr lang="fr-BE" dirty="0"/>
              <a:t>Utilisation et partage des données biologiques par le DEMNA</a:t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sz="1800" dirty="0"/>
              <a:t>Yvan Barbier &amp; Thierry </a:t>
            </a:r>
            <a:r>
              <a:rPr lang="fr-BE" sz="1800" dirty="0" err="1"/>
              <a:t>Kervyn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02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F93C6-A44C-458D-AC4C-B7952EDB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Le portail d’encodage en ligne du DEMNA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9580B5-EFA5-4AB9-9EE4-363E2762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1"/>
            <a:ext cx="3604350" cy="2729848"/>
          </a:xfrm>
        </p:spPr>
        <p:txBody>
          <a:bodyPr>
            <a:normAutofit/>
          </a:bodyPr>
          <a:lstStyle/>
          <a:p>
            <a:r>
              <a:rPr lang="fr-BE" sz="2000" dirty="0"/>
              <a:t>Validation par des experts</a:t>
            </a:r>
          </a:p>
          <a:p>
            <a:r>
              <a:rPr lang="fr-BE" sz="2000" dirty="0"/>
              <a:t>Téléchargement de ses propres données</a:t>
            </a:r>
          </a:p>
          <a:p>
            <a:r>
              <a:rPr lang="fr-BE" sz="2000" dirty="0"/>
              <a:t>Téléchargements d’autres données possibles</a:t>
            </a:r>
          </a:p>
          <a:p>
            <a:r>
              <a:rPr lang="fr-BE" sz="2000" dirty="0"/>
              <a:t>Cartes de distributions</a:t>
            </a:r>
          </a:p>
          <a:p>
            <a:r>
              <a:rPr lang="fr-BE" sz="2000" dirty="0"/>
              <a:t>…</a:t>
            </a:r>
          </a:p>
          <a:p>
            <a:endParaRPr lang="fr-BE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DC353F-63CC-41C9-98C3-E5EC049F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647" y="919885"/>
            <a:ext cx="3531563" cy="370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0ECDD6-8FAF-45E5-8114-9BC6B0F912E9}"/>
              </a:ext>
            </a:extLst>
          </p:cNvPr>
          <p:cNvSpPr txBox="1"/>
          <p:nvPr/>
        </p:nvSpPr>
        <p:spPr>
          <a:xfrm>
            <a:off x="71425" y="3774072"/>
            <a:ext cx="4690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600" dirty="0">
                <a:solidFill>
                  <a:schemeClr val="accent6">
                    <a:lumMod val="75000"/>
                  </a:schemeClr>
                </a:solidFill>
              </a:rPr>
              <a:t>http://observatoire.biodiversite.wallonie.be/encodage</a:t>
            </a:r>
          </a:p>
        </p:txBody>
      </p:sp>
    </p:spTree>
    <p:extLst>
      <p:ext uri="{BB962C8B-B14F-4D97-AF65-F5344CB8AC3E}">
        <p14:creationId xmlns:p14="http://schemas.microsoft.com/office/powerpoint/2010/main" val="293768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993F7-E876-4C5B-B54C-CB4AC3E5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Utilisation des données biologiques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6CD95D-F849-49FD-81AD-44603C150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3" y="1200151"/>
            <a:ext cx="4614166" cy="1655592"/>
          </a:xfrm>
        </p:spPr>
        <p:txBody>
          <a:bodyPr>
            <a:normAutofit fontScale="92500"/>
          </a:bodyPr>
          <a:lstStyle/>
          <a:p>
            <a:r>
              <a:rPr lang="fr-BE" dirty="0"/>
              <a:t>Prérequis</a:t>
            </a:r>
          </a:p>
          <a:p>
            <a:pPr lvl="1"/>
            <a:r>
              <a:rPr lang="fr-BE" dirty="0"/>
              <a:t>Identifier les sources de données</a:t>
            </a:r>
          </a:p>
          <a:p>
            <a:pPr lvl="1"/>
            <a:r>
              <a:rPr lang="fr-BE" dirty="0"/>
              <a:t>Rassembler et homogénéiser</a:t>
            </a:r>
          </a:p>
          <a:p>
            <a:pPr lvl="1"/>
            <a:r>
              <a:rPr lang="fr-BE" dirty="0"/>
              <a:t>Spatialiser</a:t>
            </a:r>
          </a:p>
          <a:p>
            <a:pPr marL="457200" lvl="1" indent="0">
              <a:buNone/>
            </a:pPr>
            <a:endParaRPr lang="fr-BE" dirty="0"/>
          </a:p>
        </p:txBody>
      </p:sp>
      <p:pic>
        <p:nvPicPr>
          <p:cNvPr id="5" name="Image 4" descr="data_point.png">
            <a:extLst>
              <a:ext uri="{FF2B5EF4-FFF2-40B4-BE49-F238E27FC236}">
                <a16:creationId xmlns:a16="http://schemas.microsoft.com/office/drawing/2014/main" id="{EFE0C960-7CFB-437E-9192-3E615BF3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200" y="1796993"/>
            <a:ext cx="3710033" cy="2333657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A9B61F9-0BB5-4510-B331-C7F32FE4ADE9}"/>
              </a:ext>
            </a:extLst>
          </p:cNvPr>
          <p:cNvSpPr txBox="1">
            <a:spLocks/>
          </p:cNvSpPr>
          <p:nvPr/>
        </p:nvSpPr>
        <p:spPr>
          <a:xfrm>
            <a:off x="554182" y="2666473"/>
            <a:ext cx="5393325" cy="1655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BE" dirty="0"/>
          </a:p>
          <a:p>
            <a:r>
              <a:rPr lang="fr-BE" dirty="0"/>
              <a:t>Plus de 45 sources de données </a:t>
            </a:r>
          </a:p>
          <a:p>
            <a:r>
              <a:rPr lang="fr-BE" dirty="0"/>
              <a:t>~ 6 millions de données</a:t>
            </a:r>
          </a:p>
          <a:p>
            <a:r>
              <a:rPr lang="fr-BE" dirty="0"/>
              <a:t>~ 600.000 données espèces protégées</a:t>
            </a:r>
          </a:p>
        </p:txBody>
      </p:sp>
    </p:spTree>
    <p:extLst>
      <p:ext uri="{BB962C8B-B14F-4D97-AF65-F5344CB8AC3E}">
        <p14:creationId xmlns:p14="http://schemas.microsoft.com/office/powerpoint/2010/main" val="268907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A66AE-5F80-44B3-AE2B-81B70AEE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L’accès aux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1D421C-654D-442A-BF7D-7F87CE9E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3" y="1200150"/>
            <a:ext cx="4431286" cy="3227849"/>
          </a:xfrm>
        </p:spPr>
        <p:txBody>
          <a:bodyPr>
            <a:normAutofit fontScale="92500" lnSpcReduction="10000"/>
          </a:bodyPr>
          <a:lstStyle/>
          <a:p>
            <a:r>
              <a:rPr lang="fr-BE" dirty="0"/>
              <a:t>Au sein de l’administration : outil « protection »</a:t>
            </a:r>
          </a:p>
          <a:p>
            <a:pPr lvl="1"/>
            <a:r>
              <a:rPr lang="fr-BE" dirty="0"/>
              <a:t>Accès à toutes les données compilées et à tout les détails, en précision maximale</a:t>
            </a:r>
          </a:p>
          <a:p>
            <a:pPr lvl="1"/>
            <a:r>
              <a:rPr lang="fr-BE" dirty="0"/>
              <a:t>Uniquement les espèces protégées et/ou « patrimoniales »</a:t>
            </a:r>
          </a:p>
          <a:p>
            <a:pPr lvl="1"/>
            <a:r>
              <a:rPr lang="fr-BE" dirty="0"/>
              <a:t>Mise à jour de la compilation plusieurs fois par an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E0CC45-6C35-4985-B026-04BB53214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500" y="634603"/>
            <a:ext cx="4060367" cy="379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699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D4438-968C-4521-B8B4-3C0ADCAE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Outil « protection »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9415508-20D6-4699-B88D-0D6EA6673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2013E88-98B0-42BD-936D-5B59EF68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9" y="205979"/>
            <a:ext cx="4298814" cy="401616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A4392D-4AF2-44C7-B135-97F808069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564" y="205979"/>
            <a:ext cx="4298814" cy="40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7CB607-739E-4F3B-AA0E-0D8314FD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D013F1-46F2-4AC3-941B-928FE52A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7D8E8E3-3F99-4DF6-8FF7-1A7FF6414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384702"/>
            <a:ext cx="7760473" cy="38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1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4868B-4B40-49CA-99B2-139DDBBEE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B35711-A7A7-4EAB-B8BC-161AFD16D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58253E6-18B0-40FB-8264-E5FE48667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5" y="506438"/>
            <a:ext cx="4412625" cy="32737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56E808-F444-4F5E-8362-1AD6DE87B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911" y="506438"/>
            <a:ext cx="4412625" cy="32737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E865F76-CFD4-43E4-AAB5-96724A037716}"/>
              </a:ext>
            </a:extLst>
          </p:cNvPr>
          <p:cNvSpPr txBox="1"/>
          <p:nvPr/>
        </p:nvSpPr>
        <p:spPr>
          <a:xfrm>
            <a:off x="159375" y="3780181"/>
            <a:ext cx="441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Détail d’une donnée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B24D392-72B5-4F8F-B5D5-3511461D7B43}"/>
              </a:ext>
            </a:extLst>
          </p:cNvPr>
          <p:cNvSpPr txBox="1"/>
          <p:nvPr/>
        </p:nvSpPr>
        <p:spPr>
          <a:xfrm>
            <a:off x="4643910" y="3780181"/>
            <a:ext cx="441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Distribution d’une espèce</a:t>
            </a:r>
          </a:p>
        </p:txBody>
      </p:sp>
    </p:spTree>
    <p:extLst>
      <p:ext uri="{BB962C8B-B14F-4D97-AF65-F5344CB8AC3E}">
        <p14:creationId xmlns:p14="http://schemas.microsoft.com/office/powerpoint/2010/main" val="327984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A66AE-5F80-44B3-AE2B-81B70AEEC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L’accès aux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1D421C-654D-442A-BF7D-7F87CE9E4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3" y="1200150"/>
            <a:ext cx="3739521" cy="3227849"/>
          </a:xfrm>
        </p:spPr>
        <p:txBody>
          <a:bodyPr>
            <a:normAutofit/>
          </a:bodyPr>
          <a:lstStyle/>
          <a:p>
            <a:r>
              <a:rPr lang="fr-BE" dirty="0"/>
              <a:t>En dehors de l’administration : mise à disposition de données</a:t>
            </a:r>
          </a:p>
          <a:p>
            <a:r>
              <a:rPr lang="fr-BE" dirty="0"/>
              <a:t>Identifiant requis</a:t>
            </a:r>
          </a:p>
          <a:p>
            <a:r>
              <a:rPr lang="fr-BE" dirty="0"/>
              <a:t>Accès au formulaire de demande et au suivi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89F36C2-274D-4D54-BD87-BE6EFDFF2063}"/>
              </a:ext>
            </a:extLst>
          </p:cNvPr>
          <p:cNvSpPr txBox="1"/>
          <p:nvPr/>
        </p:nvSpPr>
        <p:spPr>
          <a:xfrm>
            <a:off x="1844703" y="4058667"/>
            <a:ext cx="5140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/>
              <a:t>http://observatoire.biodiversite.wallonie.be/cmdd/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749B053-0EB9-4003-830D-6C250DEC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34604"/>
            <a:ext cx="4231297" cy="338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6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27413-8A2F-4CE7-954C-EF89F0827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086BFB-9DE0-45AB-84CF-80C81DAE6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44A19C6-DF90-4FAD-BE95-7C62890C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41" y="288387"/>
            <a:ext cx="4027360" cy="40444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85BDF5-3B93-4919-935F-F1178CE8D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005" y="288386"/>
            <a:ext cx="4024587" cy="404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94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EF2F7-6941-44B7-A56F-7BBB7B9E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Convention de mise à disposition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5206AD-A0CA-4270-9ACA-8EF38BC57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0"/>
            <a:ext cx="3504347" cy="3227849"/>
          </a:xfrm>
        </p:spPr>
        <p:txBody>
          <a:bodyPr>
            <a:normAutofit/>
          </a:bodyPr>
          <a:lstStyle/>
          <a:p>
            <a:r>
              <a:rPr lang="fr-BE" sz="2000" dirty="0"/>
              <a:t>Données fournies en excel, texte ou format GIS</a:t>
            </a:r>
          </a:p>
          <a:p>
            <a:r>
              <a:rPr lang="fr-BE" sz="2000" dirty="0">
                <a:sym typeface="Wingdings" panose="05000000000000000000" pitchFamily="2" charset="2"/>
              </a:rPr>
              <a:t> usage possible dans </a:t>
            </a:r>
            <a:r>
              <a:rPr lang="fr-BE" sz="2000" dirty="0" err="1">
                <a:sym typeface="Wingdings" panose="05000000000000000000" pitchFamily="2" charset="2"/>
              </a:rPr>
              <a:t>QGis</a:t>
            </a:r>
            <a:r>
              <a:rPr lang="fr-BE" sz="2000" dirty="0">
                <a:sym typeface="Wingdings" panose="05000000000000000000" pitchFamily="2" charset="2"/>
              </a:rPr>
              <a:t> par exemple</a:t>
            </a:r>
          </a:p>
          <a:p>
            <a:r>
              <a:rPr lang="fr-BE" sz="2000" dirty="0">
                <a:sym typeface="Wingdings" panose="05000000000000000000" pitchFamily="2" charset="2"/>
              </a:rPr>
              <a:t>! Confidentialité des données : certaines peuvent être « floutées »</a:t>
            </a:r>
            <a:endParaRPr lang="fr-BE" sz="2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E6968B-290B-4F36-BE8E-3ADE58198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86" y="978989"/>
            <a:ext cx="4459816" cy="361411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8CADA89-EA9A-49EA-B927-8B36BAFCC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206" y="861646"/>
            <a:ext cx="1640428" cy="286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AEF2F7-6941-44B7-A56F-7BBB7B9E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Perspectives futures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5206AD-A0CA-4270-9ACA-8EF38BC57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1" y="1200150"/>
            <a:ext cx="5023659" cy="3227849"/>
          </a:xfrm>
        </p:spPr>
        <p:txBody>
          <a:bodyPr/>
          <a:lstStyle/>
          <a:p>
            <a:r>
              <a:rPr lang="fr-BE" dirty="0"/>
              <a:t>Développement d’un « guichet » d’accès aux données</a:t>
            </a:r>
          </a:p>
          <a:p>
            <a:r>
              <a:rPr lang="fr-BE" dirty="0"/>
              <a:t>Davantage de données interprétées</a:t>
            </a:r>
          </a:p>
          <a:p>
            <a:r>
              <a:rPr lang="fr-BE" dirty="0"/>
              <a:t>Davantage d’interopérabilité entre les acteurs « fournisseurs » de données</a:t>
            </a:r>
          </a:p>
        </p:txBody>
      </p:sp>
      <p:pic>
        <p:nvPicPr>
          <p:cNvPr id="8" name="Graphique 7" descr="Réseau">
            <a:extLst>
              <a:ext uri="{FF2B5EF4-FFF2-40B4-BE49-F238E27FC236}">
                <a16:creationId xmlns:a16="http://schemas.microsoft.com/office/drawing/2014/main" id="{AA40D38F-4B37-48B8-91B4-A0E851928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02889" y="1228285"/>
            <a:ext cx="2686930" cy="26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3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8845019-E31F-4693-BDB4-313261D188A5}"/>
              </a:ext>
            </a:extLst>
          </p:cNvPr>
          <p:cNvPicPr/>
          <p:nvPr/>
        </p:nvPicPr>
        <p:blipFill>
          <a:blip r:embed="rId3" cstate="print"/>
          <a:srcRect r="8746"/>
          <a:stretch>
            <a:fillRect/>
          </a:stretch>
        </p:blipFill>
        <p:spPr bwMode="auto">
          <a:xfrm rot="712515">
            <a:off x="6397431" y="711641"/>
            <a:ext cx="2371152" cy="1716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FA1138-622F-4FA5-B5E5-A807E3DD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Collecter et rassembler des données biologiques Pourquoi?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DA4FD7-4270-4074-ADC9-C862BCFD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0"/>
            <a:ext cx="3636155" cy="3227849"/>
          </a:xfrm>
        </p:spPr>
        <p:txBody>
          <a:bodyPr/>
          <a:lstStyle/>
          <a:p>
            <a:r>
              <a:rPr lang="fr-BE" dirty="0"/>
              <a:t>Obligations légales</a:t>
            </a:r>
          </a:p>
          <a:p>
            <a:pPr lvl="1"/>
            <a:r>
              <a:rPr lang="fr-BE" sz="1600" dirty="0"/>
              <a:t>Natura 2000, </a:t>
            </a:r>
          </a:p>
          <a:p>
            <a:pPr lvl="1"/>
            <a:r>
              <a:rPr lang="fr-BE" sz="1600" dirty="0"/>
              <a:t>rapportages européens, </a:t>
            </a:r>
          </a:p>
          <a:p>
            <a:pPr lvl="1"/>
            <a:r>
              <a:rPr lang="fr-BE" sz="1600" dirty="0"/>
              <a:t>réserves naturelles,</a:t>
            </a:r>
          </a:p>
          <a:p>
            <a:pPr lvl="1"/>
            <a:r>
              <a:rPr lang="fr-BE" sz="1600" dirty="0"/>
              <a:t>permis d’environnement, </a:t>
            </a:r>
          </a:p>
          <a:p>
            <a:pPr lvl="1"/>
            <a:r>
              <a:rPr lang="fr-BE" sz="1600" dirty="0"/>
              <a:t>état de l’environnement, </a:t>
            </a:r>
          </a:p>
          <a:p>
            <a:pPr lvl="1"/>
            <a:r>
              <a:rPr lang="fr-BE" sz="1600" dirty="0"/>
              <a:t>…</a:t>
            </a:r>
            <a:endParaRPr lang="fr-BE" sz="2400" dirty="0"/>
          </a:p>
          <a:p>
            <a:pPr marL="0" indent="0">
              <a:buNone/>
            </a:pP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33F75D-4A99-420B-9DC6-900E09195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941" y="2175020"/>
            <a:ext cx="3505932" cy="233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71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Photos\01-Nature\2017\_best\Boloria_eunomia_BRB9011.jpg">
            <a:extLst>
              <a:ext uri="{FF2B5EF4-FFF2-40B4-BE49-F238E27FC236}">
                <a16:creationId xmlns:a16="http://schemas.microsoft.com/office/drawing/2014/main" id="{E41E6366-E6B8-4C48-8803-EE6E6EA19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6177" b="9530"/>
          <a:stretch/>
        </p:blipFill>
        <p:spPr bwMode="auto">
          <a:xfrm>
            <a:off x="0" y="10112"/>
            <a:ext cx="9144000" cy="5143500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B85AD9-7AE3-47A5-8CB0-2D6A0721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chemeClr val="bg1"/>
                </a:solidFill>
              </a:rPr>
              <a:t>Encodez vos données!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5D9842-290C-43DC-99FA-BE926DB3E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39" y="3572954"/>
            <a:ext cx="7868120" cy="1382344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mise en commun de vos données permet d’accroître la prise en compte des espèces dans de nombreux usages publics !</a:t>
            </a:r>
          </a:p>
          <a:p>
            <a:pPr marL="0" indent="0">
              <a:buNone/>
            </a:pPr>
            <a:endParaRPr lang="fr-B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07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A1138-622F-4FA5-B5E5-A807E3DD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Collecter et rassembler des données biologiques Pourquoi?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DA4FD7-4270-4074-ADC9-C862BCFD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0"/>
            <a:ext cx="3747474" cy="3227849"/>
          </a:xfrm>
        </p:spPr>
        <p:txBody>
          <a:bodyPr/>
          <a:lstStyle/>
          <a:p>
            <a:r>
              <a:rPr lang="fr-BE" dirty="0"/>
              <a:t>Missions propres au DEMNA</a:t>
            </a:r>
          </a:p>
          <a:p>
            <a:pPr lvl="1"/>
            <a:r>
              <a:rPr lang="fr-BE" sz="1400" dirty="0"/>
              <a:t>remise d’avis scientifiques,</a:t>
            </a:r>
          </a:p>
          <a:p>
            <a:pPr lvl="1"/>
            <a:r>
              <a:rPr lang="fr-BE" sz="1400" dirty="0"/>
              <a:t>désignation des SGIB, </a:t>
            </a:r>
          </a:p>
          <a:p>
            <a:pPr lvl="1"/>
            <a:r>
              <a:rPr lang="fr-BE" sz="1400" dirty="0"/>
              <a:t>suivi de projets,</a:t>
            </a:r>
          </a:p>
          <a:p>
            <a:pPr lvl="1"/>
            <a:r>
              <a:rPr lang="fr-BE" sz="1400" dirty="0"/>
              <a:t>etc.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pic>
        <p:nvPicPr>
          <p:cNvPr id="5" name="Image 4" descr="Une image contenant herbe, personne, extérieur, homme&#10;&#10;Description générée automatiquement">
            <a:extLst>
              <a:ext uri="{FF2B5EF4-FFF2-40B4-BE49-F238E27FC236}">
                <a16:creationId xmlns:a16="http://schemas.microsoft.com/office/drawing/2014/main" id="{FB1E22F4-AA5F-40FF-BD58-BAE505F05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047" y="1063229"/>
            <a:ext cx="4581398" cy="30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A1138-622F-4FA5-B5E5-A807E3DD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Collecter et rassembler des données biologiques Pourquoi?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DA4FD7-4270-4074-ADC9-C862BCFD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0"/>
            <a:ext cx="4017818" cy="3227849"/>
          </a:xfrm>
        </p:spPr>
        <p:txBody>
          <a:bodyPr/>
          <a:lstStyle/>
          <a:p>
            <a:r>
              <a:rPr lang="fr-BE" dirty="0"/>
              <a:t>Démarches volontaires</a:t>
            </a:r>
          </a:p>
          <a:p>
            <a:pPr lvl="1"/>
            <a:r>
              <a:rPr lang="fr-BE" sz="1800" dirty="0"/>
              <a:t>listes rouges, </a:t>
            </a:r>
          </a:p>
          <a:p>
            <a:pPr lvl="1"/>
            <a:r>
              <a:rPr lang="fr-BE" sz="1800" dirty="0"/>
              <a:t>atlas, </a:t>
            </a:r>
          </a:p>
          <a:p>
            <a:pPr lvl="1"/>
            <a:r>
              <a:rPr lang="fr-BE" sz="1800" dirty="0"/>
              <a:t>programmes LIFE, </a:t>
            </a:r>
          </a:p>
          <a:p>
            <a:pPr lvl="1"/>
            <a:r>
              <a:rPr lang="fr-BE" sz="1800" dirty="0"/>
              <a:t>etc.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pic>
        <p:nvPicPr>
          <p:cNvPr id="5" name="Picture 10" descr="http://www.orchideurope.be/bibliogr/dt2008.jpg">
            <a:extLst>
              <a:ext uri="{FF2B5EF4-FFF2-40B4-BE49-F238E27FC236}">
                <a16:creationId xmlns:a16="http://schemas.microsoft.com/office/drawing/2014/main" id="{59E14309-B961-4A57-8BEF-0A156B58A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7740" y="1210283"/>
            <a:ext cx="935944" cy="1316562"/>
          </a:xfrm>
          <a:prstGeom prst="rect">
            <a:avLst/>
          </a:prstGeom>
          <a:noFill/>
        </p:spPr>
      </p:pic>
      <p:pic>
        <p:nvPicPr>
          <p:cNvPr id="7" name="Picture 6" descr="http://www.natagora.org/boutique-verte/components/com_virtuemart/shop_image/product/grand-liv02135.jpg">
            <a:extLst>
              <a:ext uri="{FF2B5EF4-FFF2-40B4-BE49-F238E27FC236}">
                <a16:creationId xmlns:a16="http://schemas.microsoft.com/office/drawing/2014/main" id="{D9DD1367-5E44-4A78-8D6D-29C1E0171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1726" y="1447535"/>
            <a:ext cx="935944" cy="1315882"/>
          </a:xfrm>
          <a:prstGeom prst="rect">
            <a:avLst/>
          </a:prstGeom>
          <a:noFill/>
        </p:spPr>
      </p:pic>
      <p:pic>
        <p:nvPicPr>
          <p:cNvPr id="9" name="Picture 2" descr="atlas des fourmis de Wallonie">
            <a:extLst>
              <a:ext uri="{FF2B5EF4-FFF2-40B4-BE49-F238E27FC236}">
                <a16:creationId xmlns:a16="http://schemas.microsoft.com/office/drawing/2014/main" id="{C6F4415A-C087-4557-B05F-4A139E00F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7930" y="1868564"/>
            <a:ext cx="935944" cy="1190521"/>
          </a:xfrm>
          <a:prstGeom prst="rect">
            <a:avLst/>
          </a:prstGeom>
          <a:noFill/>
        </p:spPr>
      </p:pic>
      <p:pic>
        <p:nvPicPr>
          <p:cNvPr id="11" name="Picture 4" descr="http://old.biodiversite.wallonie.be/especes/ecologie/libellules/images/ISB_SURWAL/couveture_atlas.jpg">
            <a:extLst>
              <a:ext uri="{FF2B5EF4-FFF2-40B4-BE49-F238E27FC236}">
                <a16:creationId xmlns:a16="http://schemas.microsoft.com/office/drawing/2014/main" id="{781B1331-F9B7-400E-A267-3B33E5E2C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55143"/>
          <a:stretch>
            <a:fillRect/>
          </a:stretch>
        </p:blipFill>
        <p:spPr bwMode="auto">
          <a:xfrm>
            <a:off x="7185902" y="2226390"/>
            <a:ext cx="935944" cy="1369723"/>
          </a:xfrm>
          <a:prstGeom prst="rect">
            <a:avLst/>
          </a:prstGeom>
          <a:noFill/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A82D35AB-8B3A-4275-AC55-55163137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653874" y="2571750"/>
            <a:ext cx="935944" cy="1313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7BD40942-64B6-42BD-9C98-F4FA5F7A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076123">
            <a:off x="3846069" y="1974005"/>
            <a:ext cx="1580874" cy="2347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BEA2B74-8C81-4E50-8442-9E2304C739FE}"/>
              </a:ext>
            </a:extLst>
          </p:cNvPr>
          <p:cNvSpPr txBox="1"/>
          <p:nvPr/>
        </p:nvSpPr>
        <p:spPr>
          <a:xfrm>
            <a:off x="5791744" y="4087272"/>
            <a:ext cx="279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https://ediwall.wallonie.be</a:t>
            </a:r>
          </a:p>
        </p:txBody>
      </p:sp>
    </p:spTree>
    <p:extLst>
      <p:ext uri="{BB962C8B-B14F-4D97-AF65-F5344CB8AC3E}">
        <p14:creationId xmlns:p14="http://schemas.microsoft.com/office/powerpoint/2010/main" val="4230378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FA1138-622F-4FA5-B5E5-A807E3DD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Collecter et rassembler des données biologiques Pourquoi?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DA4FD7-4270-4074-ADC9-C862BCFD8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0"/>
            <a:ext cx="4017818" cy="3227849"/>
          </a:xfrm>
        </p:spPr>
        <p:txBody>
          <a:bodyPr/>
          <a:lstStyle/>
          <a:p>
            <a:r>
              <a:rPr lang="fr-BE" dirty="0"/>
              <a:t>Evolution des besoins et des acteurs</a:t>
            </a:r>
          </a:p>
          <a:p>
            <a:pPr lvl="1"/>
            <a:r>
              <a:rPr lang="fr-BE" dirty="0"/>
              <a:t>bureaux d’études,</a:t>
            </a:r>
          </a:p>
          <a:p>
            <a:pPr lvl="1"/>
            <a:r>
              <a:rPr lang="fr-BE" dirty="0"/>
              <a:t>universités,</a:t>
            </a:r>
          </a:p>
          <a:p>
            <a:pPr lvl="1"/>
            <a:r>
              <a:rPr lang="fr-BE" dirty="0"/>
              <a:t>naturalistes,</a:t>
            </a:r>
          </a:p>
          <a:p>
            <a:pPr lvl="1"/>
            <a:r>
              <a:rPr lang="fr-BE" dirty="0"/>
              <a:t>communes,</a:t>
            </a:r>
          </a:p>
          <a:p>
            <a:pPr lvl="1"/>
            <a:r>
              <a:rPr lang="fr-BE" dirty="0"/>
              <a:t>…</a:t>
            </a:r>
            <a:br>
              <a:rPr lang="fr-BE" dirty="0"/>
            </a:br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E1129E-A67E-4928-89D0-2DC2BF8B1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481" y="762101"/>
            <a:ext cx="3840821" cy="3828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878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F93C6-A44C-458D-AC4C-B7952EDB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Acquisition et gestion des données biologiques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9580B5-EFA5-4AB9-9EE4-363E2762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0"/>
            <a:ext cx="4844754" cy="3227849"/>
          </a:xfrm>
        </p:spPr>
        <p:txBody>
          <a:bodyPr/>
          <a:lstStyle/>
          <a:p>
            <a:r>
              <a:rPr lang="fr-BE" dirty="0"/>
              <a:t>Les sources de données sont nombreuses et variées:</a:t>
            </a:r>
          </a:p>
          <a:p>
            <a:pPr lvl="1"/>
            <a:r>
              <a:rPr lang="fr-BE" dirty="0"/>
              <a:t>Portails d’encodage en ligne, applis, bases de données diverses, …</a:t>
            </a:r>
          </a:p>
          <a:p>
            <a:pPr lvl="1"/>
            <a:r>
              <a:rPr lang="fr-BE" dirty="0"/>
              <a:t>Exemple: le portail d’encodage « OFFH » (DEMNA)</a:t>
            </a:r>
          </a:p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B37B148-6189-4696-8681-96C1046A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6317">
            <a:off x="5206005" y="1063229"/>
            <a:ext cx="2469578" cy="22637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C50EA4A-9620-4EB0-8ED1-BCD04FC8D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2298">
            <a:off x="7276372" y="1083213"/>
            <a:ext cx="1231807" cy="1172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7857280-076A-44D0-9489-D8CD813FF7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71"/>
          <a:stretch/>
        </p:blipFill>
        <p:spPr>
          <a:xfrm rot="262232">
            <a:off x="7446819" y="2506913"/>
            <a:ext cx="1352705" cy="12988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6ABE667-5505-412D-9898-F3151A462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0268" y="2913169"/>
            <a:ext cx="1981887" cy="153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26EC443-3F36-4030-B00A-9E7871E597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46204">
            <a:off x="6241780" y="1824184"/>
            <a:ext cx="1783745" cy="153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3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F93C6-A44C-458D-AC4C-B7952EDB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Le portail d’encodage en ligne du DEMNA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9580B5-EFA5-4AB9-9EE4-363E2762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1"/>
            <a:ext cx="3349908" cy="2729848"/>
          </a:xfrm>
        </p:spPr>
        <p:txBody>
          <a:bodyPr/>
          <a:lstStyle/>
          <a:p>
            <a:r>
              <a:rPr lang="fr-BE" dirty="0"/>
              <a:t>Se connecter ou créer un compte</a:t>
            </a:r>
          </a:p>
          <a:p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BCF991C-7B7D-41C8-9752-51A3B036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982" y="1063230"/>
            <a:ext cx="3690552" cy="2866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5FEFF11-8320-433C-8D77-881EC3909C2E}"/>
              </a:ext>
            </a:extLst>
          </p:cNvPr>
          <p:cNvSpPr txBox="1"/>
          <p:nvPr/>
        </p:nvSpPr>
        <p:spPr>
          <a:xfrm>
            <a:off x="2806810" y="4090080"/>
            <a:ext cx="58760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BE" dirty="0"/>
              <a:t>http://observatoire.biodiversite.wallonie.be/encodage</a:t>
            </a:r>
          </a:p>
        </p:txBody>
      </p:sp>
    </p:spTree>
    <p:extLst>
      <p:ext uri="{BB962C8B-B14F-4D97-AF65-F5344CB8AC3E}">
        <p14:creationId xmlns:p14="http://schemas.microsoft.com/office/powerpoint/2010/main" val="1978767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F93C6-A44C-458D-AC4C-B7952EDB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Le portail d’encodage en ligne du DEMNA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9580B5-EFA5-4AB9-9EE4-363E2762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1"/>
            <a:ext cx="3750532" cy="2729848"/>
          </a:xfrm>
        </p:spPr>
        <p:txBody>
          <a:bodyPr>
            <a:normAutofit/>
          </a:bodyPr>
          <a:lstStyle/>
          <a:p>
            <a:r>
              <a:rPr lang="fr-BE" sz="2000" dirty="0"/>
              <a:t>Logique de « station »</a:t>
            </a:r>
          </a:p>
          <a:p>
            <a:r>
              <a:rPr lang="fr-BE" sz="2000" dirty="0"/>
              <a:t>Aide à l’encodage (cartes, dictionnaires, avertissements,…)</a:t>
            </a:r>
          </a:p>
          <a:p>
            <a:r>
              <a:rPr lang="fr-BE" sz="2000" dirty="0"/>
              <a:t>Ajout de photos (validation!)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94AA7D-EC8D-4E80-844A-4363E8180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48282"/>
            <a:ext cx="4017818" cy="3631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62A5F8-3377-4AF4-B960-278CC5E07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881511"/>
            <a:ext cx="2430203" cy="20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F93C6-A44C-458D-AC4C-B7952EDB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Le portail d’encodage en ligne du DEMNA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9580B5-EFA5-4AB9-9EE4-363E2762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82" y="1200151"/>
            <a:ext cx="3604350" cy="2729848"/>
          </a:xfrm>
        </p:spPr>
        <p:txBody>
          <a:bodyPr>
            <a:normAutofit/>
          </a:bodyPr>
          <a:lstStyle/>
          <a:p>
            <a:r>
              <a:rPr lang="fr-BE" sz="2000" dirty="0"/>
              <a:t>Attention à la précision des localisations</a:t>
            </a:r>
          </a:p>
          <a:p>
            <a:r>
              <a:rPr lang="fr-BE" sz="2000" dirty="0"/>
              <a:t>Plus les données sont précises, mieux on pourra les utiliser</a:t>
            </a:r>
          </a:p>
          <a:p>
            <a:endParaRPr lang="fr-BE" sz="20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34437B-ECEA-4612-9557-88C5B3576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242" y="977037"/>
            <a:ext cx="3950936" cy="357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9853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600</Words>
  <Application>Microsoft Office PowerPoint</Application>
  <PresentationFormat>Affichage à l'écran (16:9)</PresentationFormat>
  <Paragraphs>101</Paragraphs>
  <Slides>20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Geneva</vt:lpstr>
      <vt:lpstr>Wingdings</vt:lpstr>
      <vt:lpstr>Thème Office</vt:lpstr>
      <vt:lpstr>Utilisation et partage des données biologiques par le DEMNA  Yvan Barbier &amp; Thierry Kervyn</vt:lpstr>
      <vt:lpstr>Collecter et rassembler des données biologiques Pourquoi?</vt:lpstr>
      <vt:lpstr>Collecter et rassembler des données biologiques Pourquoi?</vt:lpstr>
      <vt:lpstr>Collecter et rassembler des données biologiques Pourquoi?</vt:lpstr>
      <vt:lpstr>Collecter et rassembler des données biologiques Pourquoi?</vt:lpstr>
      <vt:lpstr>Acquisition et gestion des données biologiques</vt:lpstr>
      <vt:lpstr>Le portail d’encodage en ligne du DEMNA</vt:lpstr>
      <vt:lpstr>Le portail d’encodage en ligne du DEMNA</vt:lpstr>
      <vt:lpstr>Le portail d’encodage en ligne du DEMNA</vt:lpstr>
      <vt:lpstr>Le portail d’encodage en ligne du DEMNA</vt:lpstr>
      <vt:lpstr>Utilisation des données biologiques</vt:lpstr>
      <vt:lpstr>L’accès aux données</vt:lpstr>
      <vt:lpstr>Outil « protection »</vt:lpstr>
      <vt:lpstr>Présentation PowerPoint</vt:lpstr>
      <vt:lpstr>Présentation PowerPoint</vt:lpstr>
      <vt:lpstr>L’accès aux données</vt:lpstr>
      <vt:lpstr>Présentation PowerPoint</vt:lpstr>
      <vt:lpstr>Convention de mise à disposition de données</vt:lpstr>
      <vt:lpstr>Perspectives futures</vt:lpstr>
      <vt:lpstr>Encodez vos données!</vt:lpstr>
    </vt:vector>
  </TitlesOfParts>
  <Company>Service public de Wallonie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GABRIEL Aurélie</cp:lastModifiedBy>
  <cp:revision>69</cp:revision>
  <cp:lastPrinted>2020-09-16T08:38:22Z</cp:lastPrinted>
  <dcterms:created xsi:type="dcterms:W3CDTF">2017-06-20T09:48:45Z</dcterms:created>
  <dcterms:modified xsi:type="dcterms:W3CDTF">2020-09-28T14:34:33Z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ActionId">
    <vt:lpwstr>33adc6ac-9931-434b-bfa0-7d0d0230b88a</vt:lpwstr>
  </property>
  <property fmtid="{D5CDD505-2E9C-101B-9397-08002B2CF9AE}" pid="3" name="MSIP_Label_97a477d1-147d-4e34-b5e3-7b26d2f44870_Application">
    <vt:lpwstr>Microsoft Azure Information Protection</vt:lpwstr>
  </property>
  <property fmtid="{D5CDD505-2E9C-101B-9397-08002B2CF9AE}" pid="4" name="MSIP_Label_97a477d1-147d-4e34-b5e3-7b26d2f44870_Enabled">
    <vt:lpwstr>True</vt:lpwstr>
  </property>
  <property fmtid="{D5CDD505-2E9C-101B-9397-08002B2CF9AE}" pid="5" name="MSIP_Label_97a477d1-147d-4e34-b5e3-7b26d2f44870_Extended_MSFT_Method">
    <vt:lpwstr>Automatic</vt:lpwstr>
  </property>
  <property fmtid="{D5CDD505-2E9C-101B-9397-08002B2CF9AE}" pid="6" name="MSIP_Label_97a477d1-147d-4e34-b5e3-7b26d2f44870_Name">
    <vt:lpwstr>Restreint</vt:lpwstr>
  </property>
  <property fmtid="{D5CDD505-2E9C-101B-9397-08002B2CF9AE}" pid="7" name="MSIP_Label_97a477d1-147d-4e34-b5e3-7b26d2f44870_Owner">
    <vt:lpwstr>yvan.barbier@spw.wallonie.be</vt:lpwstr>
  </property>
  <property fmtid="{D5CDD505-2E9C-101B-9397-08002B2CF9AE}" pid="8" name="MSIP_Label_97a477d1-147d-4e34-b5e3-7b26d2f44870_SetDate">
    <vt:lpwstr>2020-09-15T15:31:47.9342214Z</vt:lpwstr>
  </property>
  <property fmtid="{D5CDD505-2E9C-101B-9397-08002B2CF9AE}" pid="9" name="MSIP_Label_97a477d1-147d-4e34-b5e3-7b26d2f44870_SiteId">
    <vt:lpwstr>1f816a84-7aa6-4a56-b22a-7b3452fa8681</vt:lpwstr>
  </property>
  <property fmtid="{D5CDD505-2E9C-101B-9397-08002B2CF9AE}" pid="10" name="NXPowerLiteLastOptimized">
    <vt:lpwstr>1252037</vt:lpwstr>
  </property>
  <property fmtid="{D5CDD505-2E9C-101B-9397-08002B2CF9AE}" pid="11" name="NXPowerLiteSettings">
    <vt:lpwstr>C7000400038000</vt:lpwstr>
  </property>
  <property fmtid="{D5CDD505-2E9C-101B-9397-08002B2CF9AE}" pid="12" name="NXPowerLiteVersion">
    <vt:lpwstr>S9.0.1</vt:lpwstr>
  </property>
  <property fmtid="{D5CDD505-2E9C-101B-9397-08002B2CF9AE}" pid="13" name="Sensitivity">
    <vt:lpwstr>Restreint</vt:lpwstr>
  </property>
</Properties>
</file>