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sldIdLst>
    <p:sldId id="256" r:id="rId5"/>
    <p:sldId id="788" r:id="rId6"/>
    <p:sldId id="297" r:id="rId7"/>
    <p:sldId id="298" r:id="rId8"/>
    <p:sldId id="300" r:id="rId9"/>
    <p:sldId id="740" r:id="rId10"/>
    <p:sldId id="744" r:id="rId11"/>
    <p:sldId id="739" r:id="rId12"/>
    <p:sldId id="783" r:id="rId13"/>
    <p:sldId id="760" r:id="rId14"/>
    <p:sldId id="761" r:id="rId15"/>
    <p:sldId id="301" r:id="rId16"/>
    <p:sldId id="299" r:id="rId17"/>
    <p:sldId id="766" r:id="rId18"/>
    <p:sldId id="774" r:id="rId19"/>
    <p:sldId id="784" r:id="rId20"/>
    <p:sldId id="767" r:id="rId21"/>
    <p:sldId id="768" r:id="rId22"/>
    <p:sldId id="769" r:id="rId23"/>
    <p:sldId id="770" r:id="rId24"/>
    <p:sldId id="771" r:id="rId25"/>
    <p:sldId id="772" r:id="rId26"/>
    <p:sldId id="775" r:id="rId27"/>
    <p:sldId id="785" r:id="rId28"/>
    <p:sldId id="773" r:id="rId29"/>
    <p:sldId id="776" r:id="rId30"/>
    <p:sldId id="789" r:id="rId31"/>
    <p:sldId id="790" r:id="rId32"/>
    <p:sldId id="791" r:id="rId33"/>
    <p:sldId id="792" r:id="rId34"/>
    <p:sldId id="777" r:id="rId35"/>
    <p:sldId id="581" r:id="rId36"/>
    <p:sldId id="778" r:id="rId37"/>
    <p:sldId id="779" r:id="rId38"/>
    <p:sldId id="757" r:id="rId39"/>
    <p:sldId id="758" r:id="rId40"/>
    <p:sldId id="780" r:id="rId41"/>
    <p:sldId id="781" r:id="rId42"/>
    <p:sldId id="289" r:id="rId43"/>
    <p:sldId id="786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UQUET EMMANUEL" initials="JE" lastIdx="2" clrIdx="0">
    <p:extLst>
      <p:ext uri="{19B8F6BF-5375-455C-9EA6-DF929625EA0E}">
        <p15:presenceInfo xmlns:p15="http://schemas.microsoft.com/office/powerpoint/2012/main" userId="S-1-5-21-238996419-2022647336-1815957656-181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4"/>
    <a:srgbClr val="E91938"/>
    <a:srgbClr val="87030A"/>
    <a:srgbClr val="62A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11142-5705-44AB-BCCA-A70AD970E986}" v="51" dt="2020-09-28T12:01:36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0093" autoAdjust="0"/>
  </p:normalViewPr>
  <p:slideViewPr>
    <p:cSldViewPr snapToGrid="0">
      <p:cViewPr varScale="1">
        <p:scale>
          <a:sx n="70" d="100"/>
          <a:sy n="70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7DE0-528B-418C-B243-85FE5ABBD2E1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DB166-E5D7-4701-BE03-85F47BDA55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645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uniquement information géographique du SPW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18160-61B2-4BF8-8C34-D4173191610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05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368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00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95373-1CA4-47DF-B252-40B9A7FAC1C3}" type="slidenum">
              <a:rPr lang="fr-FR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68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089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93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Démo de la haie</a:t>
            </a:r>
          </a:p>
          <a:p>
            <a:pPr>
              <a:buNone/>
            </a:pPr>
            <a:r>
              <a:rPr lang="fr-BE" dirty="0"/>
              <a:t>Thématique </a:t>
            </a:r>
          </a:p>
          <a:p>
            <a:pPr>
              <a:buNone/>
            </a:pPr>
            <a:r>
              <a:rPr lang="fr-BE" dirty="0"/>
              <a:t>	Un acte de propriété fait état d’une haie comme limite de propriété. Cette haie n’existe plus à présent. Comment prouver qu’elle existait bien ?</a:t>
            </a:r>
          </a:p>
          <a:p>
            <a:endParaRPr lang="fr-BE" dirty="0"/>
          </a:p>
          <a:p>
            <a:pPr>
              <a:buNone/>
            </a:pPr>
            <a:r>
              <a:rPr lang="fr-BE" dirty="0"/>
              <a:t>Objectifs </a:t>
            </a:r>
          </a:p>
          <a:p>
            <a:pPr>
              <a:buNone/>
            </a:pPr>
            <a:r>
              <a:rPr lang="fr-BE" dirty="0"/>
              <a:t>	Confirmez ou infirmez que la parcelle sise à </a:t>
            </a:r>
            <a:r>
              <a:rPr lang="fr-BE" dirty="0" err="1"/>
              <a:t>Battice</a:t>
            </a:r>
            <a:r>
              <a:rPr lang="fr-BE" dirty="0"/>
              <a:t> dont l’adresse est ci-dessous possédait une haie disparue aujourd’hui.</a:t>
            </a:r>
          </a:p>
          <a:p>
            <a:pPr lvl="3">
              <a:buNone/>
            </a:pPr>
            <a:r>
              <a:rPr lang="fr-BE" sz="2200" dirty="0"/>
              <a:t>Commune : Herve (63035)</a:t>
            </a:r>
          </a:p>
          <a:p>
            <a:pPr lvl="3">
              <a:buNone/>
            </a:pPr>
            <a:r>
              <a:rPr lang="fr-BE" sz="2200" dirty="0"/>
              <a:t>Division : 3DIV/BATTICE</a:t>
            </a:r>
          </a:p>
          <a:p>
            <a:pPr lvl="3">
              <a:buNone/>
            </a:pPr>
            <a:r>
              <a:rPr lang="fr-BE" sz="2200" dirty="0"/>
              <a:t>Section : C</a:t>
            </a:r>
          </a:p>
          <a:p>
            <a:pPr lvl="3">
              <a:buNone/>
            </a:pPr>
            <a:r>
              <a:rPr lang="fr-BE" sz="2200" dirty="0"/>
              <a:t>Radical : 1257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189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1 – </a:t>
            </a:r>
            <a:r>
              <a:rPr lang="fr-BE" dirty="0" err="1"/>
              <a:t>locaiser</a:t>
            </a:r>
            <a:r>
              <a:rPr lang="fr-BE" dirty="0"/>
              <a:t> la parcelle</a:t>
            </a:r>
          </a:p>
          <a:p>
            <a:r>
              <a:rPr lang="fr-BE" dirty="0"/>
              <a:t>2 – activer voyage dans le temps</a:t>
            </a:r>
          </a:p>
          <a:p>
            <a:r>
              <a:rPr lang="fr-BE" dirty="0"/>
              <a:t>3 – dessiner la zone et ajouter données </a:t>
            </a:r>
          </a:p>
          <a:p>
            <a:r>
              <a:rPr lang="fr-BE" dirty="0"/>
              <a:t>4 – maillage tuilage et information pour connaitre la date de réalisation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076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Evoquer les nouveaux fonds de carte SPW + voyage dans le temps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1413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195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66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DB166-E5D7-4701-BE03-85F47BDA5579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77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51246-65A1-401B-8924-74FF67035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200" y="1352373"/>
            <a:ext cx="66913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3A3A7F-0DA0-46CE-90E1-EBB87147C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201" y="3849865"/>
            <a:ext cx="66913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10E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B5EAF9-4675-4E3C-B0CC-FA78FE9A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pic>
        <p:nvPicPr>
          <p:cNvPr id="7" name="Image 6" descr="Une image contenant équipement électronique, circuit&#10;&#10;Description générée avec un niveau de confiance très élevé">
            <a:extLst>
              <a:ext uri="{FF2B5EF4-FFF2-40B4-BE49-F238E27FC236}">
                <a16:creationId xmlns:a16="http://schemas.microsoft.com/office/drawing/2014/main" id="{9163D35B-4E92-473E-98B2-6F79141E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r="37378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pic>
        <p:nvPicPr>
          <p:cNvPr id="8" name="Image 7" descr="spw_fr.png">
            <a:extLst>
              <a:ext uri="{FF2B5EF4-FFF2-40B4-BE49-F238E27FC236}">
                <a16:creationId xmlns:a16="http://schemas.microsoft.com/office/drawing/2014/main" id="{A0AEB1F6-901F-431E-81BC-663C7A5F2F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8" y="234015"/>
            <a:ext cx="2267983" cy="10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8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B31C1-85DC-4769-8D55-1ABD2D89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AAFC03-8388-4ED8-93C1-CF9D19873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05AE8-DBDC-46A6-A537-7E5A2F38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9B535-3CCB-44A3-94FF-7E5A6073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27B67-0E37-4205-82DE-AF03FA74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592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E5EA87-A8F3-4D62-BFC6-05CF2CD22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6D8E79-BBCA-4A13-8E4E-6B0D3D5FA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A9C8C-E244-4B52-A240-9E3735B2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6412C-BA06-40D2-887C-5C33A098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BD4D4-D21D-4EC8-8F98-59ACD275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61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9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7A764-A314-4234-B03E-CF75F00A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A8BEF-3CC1-406E-8AC3-3C1254CDF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17386-55B0-4AFF-9F87-657D47B6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B0BCC-54D1-4574-8405-ED726AD8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3615EC-3E16-4094-879B-0ED13757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40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8659D-4BA5-4BF8-943E-4943C539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52" y="1709738"/>
            <a:ext cx="1023649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235A0-42A8-44DC-A257-77F7AC85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952" y="4589463"/>
            <a:ext cx="102364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647CD-4220-41CA-A1B2-A1AED8D7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D28CA-0B12-4EDC-B791-19BB3A0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AF4B2-EDA1-4D87-BF78-275A4682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8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5199A-5C38-4EA1-B70E-AB5C09CC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11576-1B36-45CB-8000-6EB726635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594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E6077A-A4AD-47E2-9391-F8DBD8243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9669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19EC16-23E9-4A75-BB15-65C6B8F3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6FC4E1-9EE8-4B1B-8351-7A4C8D82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F3F9A5-EE08-4999-968A-AE446E5D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75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14270-3BE0-4D24-B9F3-842AEDB4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74" y="373671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F9ABC-7DDB-41B0-8913-810629F0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9898" y="1689709"/>
            <a:ext cx="51609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1CC44E-620E-4F5E-8813-76DC7D92C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3074" y="2513621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AD8E71-8A91-4461-A554-C618ED9A0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5486" y="168970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555D01-0292-4C29-A7CC-DC638094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5486" y="2513621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376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BE5E9-D056-4B50-94A8-02DE9DF9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3B40A-432F-432F-8D6E-A8167DF8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D5137E-C859-4282-9230-7D6AC58B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CF94FE-3291-4445-96FE-DB3454C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467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2D73C9-2AC5-43A8-A0C5-E5F136E2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FE0FC3-C271-436E-8A0C-EFA16786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E13824-17CA-4E4B-9014-F26A5A43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38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44D6A-4EA9-4158-8D3A-FE95A585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457200"/>
            <a:ext cx="36268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48BA8-25ED-4130-BF27-8260EF5C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000371-FCC0-4D0C-B6C1-C65C2618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136" y="2057400"/>
            <a:ext cx="36268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A0D94-BD92-4182-8A74-D04612DF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96015D-A971-4462-9577-E5EE5856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D7861-41AA-4000-AFA7-A4E4272D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122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44424-DD74-4D9E-A962-4B282409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24" y="457200"/>
            <a:ext cx="37038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87D957-7916-48B0-91CD-491BC3F32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2C8C6F-C593-4DE6-9961-E2C476A6A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8224" y="2057400"/>
            <a:ext cx="37038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8BB04-911B-4F79-AA8C-B7BB657D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F7ED5-67E2-447C-91C5-76D9749E39E6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CB53D9-EA71-48F3-BDB0-F50EC6BC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5A2001-C335-4801-ACD6-4A23F482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54ECC-A8CF-4AF9-942C-69FC756DE9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075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900964-6DFA-44A3-8263-DB787BD5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81647B-CF60-4687-97D2-421E3274A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592" y="1825625"/>
            <a:ext cx="101232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532CD-8835-429F-B5DB-2E35D5DA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2000" y="6673500"/>
            <a:ext cx="900000" cy="180000"/>
          </a:xfrm>
          <a:prstGeom prst="rect">
            <a:avLst/>
          </a:prstGeom>
          <a:solidFill>
            <a:srgbClr val="E91938"/>
          </a:solidFill>
          <a:ln>
            <a:noFill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ZoneTexte 12">
            <a:extLst>
              <a:ext uri="{FF2B5EF4-FFF2-40B4-BE49-F238E27FC236}">
                <a16:creationId xmlns:a16="http://schemas.microsoft.com/office/drawing/2014/main" id="{BF9762C9-EB2B-4B14-94DF-C625F841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000" y="6398463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Service public de Wallonie</a:t>
            </a:r>
            <a:endParaRPr lang="fr-FR" sz="1200" b="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C8EC18-27AC-42C3-BAE8-DFCDD47448A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8" r="81932" b="3"/>
          <a:stretch/>
        </p:blipFill>
        <p:spPr>
          <a:xfrm>
            <a:off x="0" y="1"/>
            <a:ext cx="838200" cy="6857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E8C850-8A99-4D40-B37D-90BD536C33C2}"/>
              </a:ext>
            </a:extLst>
          </p:cNvPr>
          <p:cNvSpPr/>
          <p:nvPr/>
        </p:nvSpPr>
        <p:spPr>
          <a:xfrm>
            <a:off x="0" y="5774726"/>
            <a:ext cx="1073956" cy="809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spw_fr.png">
            <a:extLst>
              <a:ext uri="{FF2B5EF4-FFF2-40B4-BE49-F238E27FC236}">
                <a16:creationId xmlns:a16="http://schemas.microsoft.com/office/drawing/2014/main" id="{1B2AFC49-EBAE-484D-A2B7-DFEBCF82BCE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" y="5816962"/>
            <a:ext cx="1619241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10E2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geoportail.wallonie.be/walonmap#SHARE=9C05D38B1FCC5804E053D0AFA49D081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hyperlink" Target="https://geoportail.wallonie.be/walonmap#SHARE=9C051B8D43057759E053D0AFA49D25F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geoportail.wallonie.be/walonma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jpeg"/><Relationship Id="rId4" Type="http://schemas.openxmlformats.org/officeDocument/2006/relationships/image" Target="../media/image52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0.png"/><Relationship Id="rId4" Type="http://schemas.openxmlformats.org/officeDocument/2006/relationships/image" Target="../media/image44.jpeg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il.wallonie.be/walonmap#BBOX=186394.59118597576,186803.9024212649,127983.38312551834,128213.5710858942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hyperlink" Target="http://geoportail.wallonie.be/FAQ#faq-e1829b8e-61b3-4e4e-a3e3-f005add6070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86.png"/><Relationship Id="rId7" Type="http://schemas.openxmlformats.org/officeDocument/2006/relationships/hyperlink" Target="https://fr.wikipedia.org/wiki/Fichier:Micro_Shure_SM58.jpg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geoportail.wallonie.be/walonmap#SHARE=B05B44774EBA648BE053D0AFA49D7C7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geoportail.wallonie.be/home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0E850-C13A-4B3B-B293-A5FA778E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563" y="892885"/>
            <a:ext cx="7051151" cy="3448428"/>
          </a:xfrm>
        </p:spPr>
        <p:txBody>
          <a:bodyPr>
            <a:normAutofit fontScale="90000"/>
          </a:bodyPr>
          <a:lstStyle/>
          <a:p>
            <a:r>
              <a:rPr lang="fr-BE" dirty="0"/>
              <a:t/>
            </a:r>
            <a:br>
              <a:rPr lang="fr-BE" dirty="0"/>
            </a:br>
            <a:r>
              <a:rPr lang="fr-BE" dirty="0"/>
              <a:t>Géoportail </a:t>
            </a:r>
            <a:br>
              <a:rPr lang="fr-BE" dirty="0"/>
            </a:br>
            <a:r>
              <a:rPr lang="fr-BE" dirty="0"/>
              <a:t>de la Wallonie, Cigale</a:t>
            </a:r>
            <a:br>
              <a:rPr lang="fr-BE" dirty="0"/>
            </a:br>
            <a:r>
              <a:rPr lang="fr-BE" dirty="0"/>
              <a:t>&amp;</a:t>
            </a:r>
            <a:br>
              <a:rPr lang="fr-BE" dirty="0"/>
            </a:br>
            <a:r>
              <a:rPr lang="fr-BE" dirty="0"/>
              <a:t>WalOnMap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2407FF-5D6D-4D07-9AC6-B2AB7E65C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199" y="4591270"/>
            <a:ext cx="6691357" cy="1655762"/>
          </a:xfrm>
        </p:spPr>
        <p:txBody>
          <a:bodyPr>
            <a:normAutofit/>
          </a:bodyPr>
          <a:lstStyle/>
          <a:p>
            <a:r>
              <a:rPr lang="fr-BE" sz="2800" b="1" dirty="0">
                <a:solidFill>
                  <a:srgbClr val="009094"/>
                </a:solidFill>
              </a:rPr>
              <a:t>INTERPCDN 2020 - 29 septembre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EBD81A-D4E6-44D1-B28E-F12759D0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37" t="27128" r="34552" b="64376"/>
          <a:stretch/>
        </p:blipFill>
        <p:spPr>
          <a:xfrm>
            <a:off x="6096000" y="5098382"/>
            <a:ext cx="6096000" cy="11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0653B-CC97-4DBC-96CF-CEA48F62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Quelques 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58D90-01DA-4B1B-9A2F-D6C9BA3FB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BE" dirty="0"/>
              <a:t>A titre d’exemple, les données se trouvant sur le Geoportail et que vous pouvez exploiter en tant qu’acteur local (CCAT, CLDR, GAL …)</a:t>
            </a:r>
          </a:p>
          <a:p>
            <a:pPr lvl="1"/>
            <a:r>
              <a:rPr lang="fr-BE" dirty="0"/>
              <a:t>PICC </a:t>
            </a:r>
            <a:endParaRPr lang="fr-BE" dirty="0">
              <a:cs typeface="Calibri"/>
            </a:endParaRPr>
          </a:p>
          <a:p>
            <a:pPr lvl="1"/>
            <a:r>
              <a:rPr lang="fr-BE" dirty="0"/>
              <a:t>Atlas des voiries vicinales </a:t>
            </a:r>
          </a:p>
          <a:p>
            <a:pPr lvl="1"/>
            <a:r>
              <a:rPr lang="fr-BE" dirty="0"/>
              <a:t>Limites administratives belges </a:t>
            </a:r>
            <a:r>
              <a:rPr lang="fr-BE" dirty="0" err="1"/>
              <a:t>CadGIS</a:t>
            </a:r>
            <a:endParaRPr lang="fr-BE" dirty="0"/>
          </a:p>
          <a:p>
            <a:pPr lvl="1"/>
            <a:r>
              <a:rPr lang="fr-BE" dirty="0"/>
              <a:t>IGN</a:t>
            </a:r>
          </a:p>
          <a:p>
            <a:pPr lvl="1"/>
            <a:r>
              <a:rPr lang="fr-BE" dirty="0"/>
              <a:t>Arbres et haies remarquables </a:t>
            </a:r>
          </a:p>
          <a:p>
            <a:pPr lvl="1"/>
            <a:r>
              <a:rPr lang="fr-BE" dirty="0"/>
              <a:t>Plan de Secteur  et Projets de Modifications de celui-ci</a:t>
            </a:r>
          </a:p>
          <a:p>
            <a:pPr lvl="1"/>
            <a:r>
              <a:rPr lang="fr-BE" dirty="0"/>
              <a:t>PCA</a:t>
            </a:r>
          </a:p>
          <a:p>
            <a:pPr lvl="1"/>
            <a:r>
              <a:rPr lang="fr-BE" dirty="0"/>
              <a:t>Zones de Lotissements</a:t>
            </a:r>
          </a:p>
          <a:p>
            <a:pPr lvl="1"/>
            <a:r>
              <a:rPr lang="fr-BE" dirty="0"/>
              <a:t>Photos aériennes</a:t>
            </a:r>
          </a:p>
          <a:p>
            <a:pPr lvl="1"/>
            <a:r>
              <a:rPr lang="fr-BE" dirty="0"/>
              <a:t>MNT, MNS (les données lidar du relief)</a:t>
            </a:r>
            <a:endParaRPr lang="fr-BE" dirty="0">
              <a:cs typeface="Calibri"/>
            </a:endParaRPr>
          </a:p>
          <a:p>
            <a:pPr lvl="1"/>
            <a:r>
              <a:rPr lang="fr-BE" dirty="0" err="1"/>
              <a:t>Hydgrographie</a:t>
            </a:r>
            <a:r>
              <a:rPr lang="fr-BE" dirty="0"/>
              <a:t>, Aléa d’inondations et Zones Inondables</a:t>
            </a:r>
            <a:endParaRPr lang="fr-BE" dirty="0">
              <a:cs typeface="Calibri"/>
            </a:endParaRPr>
          </a:p>
          <a:p>
            <a:pPr lvl="1"/>
            <a:r>
              <a:rPr lang="fr-BE" dirty="0"/>
              <a:t>Périmètres de remembrement Urbain, Périmètre de reconnaissance économique</a:t>
            </a:r>
          </a:p>
          <a:p>
            <a:pPr lvl="1"/>
            <a:r>
              <a:rPr lang="fr-BE" dirty="0"/>
              <a:t>Natura 2000</a:t>
            </a:r>
          </a:p>
          <a:p>
            <a:pPr lvl="1"/>
            <a:r>
              <a:rPr lang="fr-BE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37083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F7AFD-3F4D-4D70-A4A4-F141DD9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9F4E3-F0AF-4E93-B2DA-5A285E31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593" y="1610472"/>
            <a:ext cx="1012320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BE" dirty="0"/>
              <a:t>Le </a:t>
            </a:r>
            <a:r>
              <a:rPr lang="fr-BE" dirty="0" err="1"/>
              <a:t>géoportail</a:t>
            </a:r>
            <a:r>
              <a:rPr lang="fr-BE" dirty="0"/>
              <a:t> permet :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Préparer les rencontres et les réunions de travail </a:t>
            </a:r>
          </a:p>
          <a:p>
            <a:pPr lvl="1"/>
            <a:r>
              <a:rPr lang="fr-BE" dirty="0"/>
              <a:t>Localiser un site et le contextualiser </a:t>
            </a:r>
          </a:p>
          <a:p>
            <a:pPr lvl="1"/>
            <a:r>
              <a:rPr lang="fr-BE" dirty="0"/>
              <a:t>avoir une première analyse de tout ou partie du territoire et la mise en évidence de certaines contraintes,  </a:t>
            </a:r>
          </a:p>
          <a:p>
            <a:pPr lvl="1"/>
            <a:r>
              <a:rPr lang="fr-BE" dirty="0"/>
              <a:t>de faciliter les premières recherches en vue d’orienter les recherches plus précises,</a:t>
            </a:r>
          </a:p>
          <a:p>
            <a:pPr lvl="1"/>
            <a:r>
              <a:rPr lang="fr-BE" dirty="0"/>
              <a:t>de disposer d’un accès centralisé vers une multitude de données,</a:t>
            </a:r>
          </a:p>
          <a:p>
            <a:pPr lvl="1"/>
            <a:r>
              <a:rPr lang="fr-BE" dirty="0"/>
              <a:t>d’obtenir des données dont l’origine et la nature sont connues. Même si elles nécessitent un complément d’information par l’administration ou une analyse in situ</a:t>
            </a:r>
          </a:p>
          <a:p>
            <a:pPr lvl="1"/>
            <a:r>
              <a:rPr lang="fr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9415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hlinkClick r:id="rId2"/>
            <a:extLst>
              <a:ext uri="{FF2B5EF4-FFF2-40B4-BE49-F238E27FC236}">
                <a16:creationId xmlns:a16="http://schemas.microsoft.com/office/drawing/2014/main" id="{09AF36DA-D32A-4031-84C1-7DAAD34A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0"/>
          <a:stretch/>
        </p:blipFill>
        <p:spPr>
          <a:xfrm>
            <a:off x="6524089" y="890579"/>
            <a:ext cx="5419689" cy="2895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8746DE-6A3B-4431-8DCE-EAAE002A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WaLOnMap</a:t>
            </a:r>
            <a:endParaRPr lang="fr-BE" dirty="0"/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FD70DA2A-1945-4E65-83F9-FD95FB566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806" t="2800" r="1"/>
          <a:stretch/>
        </p:blipFill>
        <p:spPr>
          <a:xfrm>
            <a:off x="3507218" y="3429000"/>
            <a:ext cx="4746050" cy="2633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2978E7-1A9D-4543-9FF7-278F2FF83E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77"/>
          <a:stretch/>
        </p:blipFill>
        <p:spPr>
          <a:xfrm>
            <a:off x="1326604" y="1654166"/>
            <a:ext cx="4553639" cy="2454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593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710047-1DFF-428F-A90E-0324003D8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32" y="1220118"/>
            <a:ext cx="1613555" cy="161355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B6040A6-4A4F-441B-A195-50B5E94F4FD6}"/>
              </a:ext>
            </a:extLst>
          </p:cNvPr>
          <p:cNvCxnSpPr>
            <a:cxnSpLocks/>
          </p:cNvCxnSpPr>
          <p:nvPr/>
        </p:nvCxnSpPr>
        <p:spPr>
          <a:xfrm flipV="1">
            <a:off x="3810000" y="2623702"/>
            <a:ext cx="2027327" cy="10883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86D54E1-A821-41AF-8B9D-2E4CB1029150}"/>
              </a:ext>
            </a:extLst>
          </p:cNvPr>
          <p:cNvCxnSpPr>
            <a:cxnSpLocks/>
          </p:cNvCxnSpPr>
          <p:nvPr/>
        </p:nvCxnSpPr>
        <p:spPr>
          <a:xfrm flipH="1" flipV="1">
            <a:off x="7016523" y="2674017"/>
            <a:ext cx="1876124" cy="784086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5B26C-E312-4D05-A9E4-B82F40F87F5A}"/>
              </a:ext>
            </a:extLst>
          </p:cNvPr>
          <p:cNvSpPr/>
          <p:nvPr/>
        </p:nvSpPr>
        <p:spPr>
          <a:xfrm>
            <a:off x="7240850" y="3409378"/>
            <a:ext cx="3512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Outil de travail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9585E-31D4-4B87-B4F8-4355A3235382}"/>
              </a:ext>
            </a:extLst>
          </p:cNvPr>
          <p:cNvSpPr/>
          <p:nvPr/>
        </p:nvSpPr>
        <p:spPr>
          <a:xfrm>
            <a:off x="1450554" y="3763321"/>
            <a:ext cx="5195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Outil de communication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E2548C-130B-41E8-90F7-09B8202749C8}"/>
              </a:ext>
            </a:extLst>
          </p:cNvPr>
          <p:cNvSpPr txBox="1"/>
          <p:nvPr/>
        </p:nvSpPr>
        <p:spPr>
          <a:xfrm>
            <a:off x="7269787" y="4287572"/>
            <a:ext cx="347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Aide à la décision, recherche, analyse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8060C-5704-4C1F-A238-ACACF95380F5}"/>
              </a:ext>
            </a:extLst>
          </p:cNvPr>
          <p:cNvSpPr/>
          <p:nvPr/>
        </p:nvSpPr>
        <p:spPr>
          <a:xfrm>
            <a:off x="5329750" y="595688"/>
            <a:ext cx="2266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WalOnMap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AF2BE9-C6BC-4265-AF50-2799E942953B}"/>
              </a:ext>
            </a:extLst>
          </p:cNvPr>
          <p:cNvSpPr txBox="1"/>
          <p:nvPr/>
        </p:nvSpPr>
        <p:spPr>
          <a:xfrm>
            <a:off x="1968444" y="4426071"/>
            <a:ext cx="347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Partager, observe, ….</a:t>
            </a:r>
          </a:p>
        </p:txBody>
      </p:sp>
    </p:spTree>
    <p:extLst>
      <p:ext uri="{BB962C8B-B14F-4D97-AF65-F5344CB8AC3E}">
        <p14:creationId xmlns:p14="http://schemas.microsoft.com/office/powerpoint/2010/main" val="25429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équipement électronique, moniteur&#10;&#10;Description générée avec un niveau de confiance élevé">
            <a:extLst>
              <a:ext uri="{FF2B5EF4-FFF2-40B4-BE49-F238E27FC236}">
                <a16:creationId xmlns:a16="http://schemas.microsoft.com/office/drawing/2014/main" id="{4886A24B-FA37-4BE9-B3E5-AD505875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3" y="377928"/>
            <a:ext cx="8426489" cy="47459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E429A0-E956-4BAD-8A67-2E08677155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77" y="408240"/>
            <a:ext cx="921249" cy="921249"/>
          </a:xfrm>
          <a:prstGeom prst="rect">
            <a:avLst/>
          </a:prstGeom>
        </p:spPr>
      </p:pic>
      <p:sp>
        <p:nvSpPr>
          <p:cNvPr id="6" name="Espace réservé du contenu 31">
            <a:extLst>
              <a:ext uri="{FF2B5EF4-FFF2-40B4-BE49-F238E27FC236}">
                <a16:creationId xmlns:a16="http://schemas.microsoft.com/office/drawing/2014/main" id="{8C0EE3B6-3CDF-41B9-8A3B-62110F6CD1FA}"/>
              </a:ext>
            </a:extLst>
          </p:cNvPr>
          <p:cNvSpPr txBox="1">
            <a:spLocks/>
          </p:cNvSpPr>
          <p:nvPr/>
        </p:nvSpPr>
        <p:spPr>
          <a:xfrm>
            <a:off x="3455311" y="4990065"/>
            <a:ext cx="5731219" cy="624754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10E2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2400" b="1" dirty="0" err="1"/>
              <a:t>WalOnMap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BE" sz="2400" b="1" dirty="0"/>
              <a:t>Exemple : Citadelle de Namur </a:t>
            </a:r>
          </a:p>
          <a:p>
            <a:pPr marL="400050" lvl="2" indent="0">
              <a:buFontTx/>
              <a:buChar char="-"/>
            </a:pP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7801AC-7FEE-41DD-9F55-8CB9BF0F31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59"/>
          <a:stretch/>
        </p:blipFill>
        <p:spPr>
          <a:xfrm>
            <a:off x="3479908" y="868864"/>
            <a:ext cx="5592534" cy="32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41DE9D7-87AB-433B-9438-AC76EDF41C32}"/>
              </a:ext>
            </a:extLst>
          </p:cNvPr>
          <p:cNvSpPr txBox="1">
            <a:spLocks/>
          </p:cNvSpPr>
          <p:nvPr/>
        </p:nvSpPr>
        <p:spPr>
          <a:xfrm>
            <a:off x="1158675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</a:t>
            </a:r>
            <a:r>
              <a:rPr lang="fr-BE"/>
              <a:t>– Citadelle de Namur 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D2BD16-61A5-4A2A-8981-52F3DCE589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4DE8048-78A6-4C49-B7C1-D1C2DD660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8"/>
          <a:stretch/>
        </p:blipFill>
        <p:spPr>
          <a:xfrm>
            <a:off x="2112407" y="1027906"/>
            <a:ext cx="4132733" cy="23733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D1AA5B-FF4D-410A-86BB-C4E8B6982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3"/>
          <a:stretch/>
        </p:blipFill>
        <p:spPr>
          <a:xfrm>
            <a:off x="7198871" y="1121486"/>
            <a:ext cx="4024937" cy="23075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1C336D-65B1-4E30-A1C1-A441FB1FD2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63"/>
          <a:stretch/>
        </p:blipFill>
        <p:spPr>
          <a:xfrm>
            <a:off x="7256944" y="3682520"/>
            <a:ext cx="4024938" cy="23075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9F23CE-178B-4631-91C1-4B9532595E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92"/>
          <a:stretch/>
        </p:blipFill>
        <p:spPr>
          <a:xfrm>
            <a:off x="2112407" y="3682520"/>
            <a:ext cx="4132733" cy="23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E2109-D48D-4038-B218-14D93C043DE7}"/>
              </a:ext>
            </a:extLst>
          </p:cNvPr>
          <p:cNvSpPr txBox="1">
            <a:spLocks/>
          </p:cNvSpPr>
          <p:nvPr/>
        </p:nvSpPr>
        <p:spPr>
          <a:xfrm>
            <a:off x="1158675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Citadelle de Namur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4E5E86-CF9B-4D1F-9CF1-94FA73DDE8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B4798A-F1A5-4D9A-B1B8-EF84902A6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61" y="1286933"/>
            <a:ext cx="799648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5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80EA0A-8FA2-45FE-B925-6264E7AB25C0}"/>
              </a:ext>
            </a:extLst>
          </p:cNvPr>
          <p:cNvSpPr/>
          <p:nvPr/>
        </p:nvSpPr>
        <p:spPr bwMode="auto">
          <a:xfrm>
            <a:off x="3311878" y="2375502"/>
            <a:ext cx="3552543" cy="2106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Geneva" pitchFamily="6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726EBB-7587-468D-AE39-F1BD9F1CF5D3}"/>
              </a:ext>
            </a:extLst>
          </p:cNvPr>
          <p:cNvSpPr txBox="1"/>
          <p:nvPr/>
        </p:nvSpPr>
        <p:spPr>
          <a:xfrm>
            <a:off x="3910698" y="3339418"/>
            <a:ext cx="24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VISUALISATEUR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5BB3A6-1B83-42C3-9388-093AB113C226}"/>
              </a:ext>
            </a:extLst>
          </p:cNvPr>
          <p:cNvSpPr/>
          <p:nvPr/>
        </p:nvSpPr>
        <p:spPr bwMode="auto">
          <a:xfrm>
            <a:off x="3360558" y="2163618"/>
            <a:ext cx="3505334" cy="21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Geneva" pitchFamily="64" charset="-12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24CA01-8A4F-4707-B670-DB3611F59864}"/>
              </a:ext>
            </a:extLst>
          </p:cNvPr>
          <p:cNvSpPr txBox="1"/>
          <p:nvPr/>
        </p:nvSpPr>
        <p:spPr>
          <a:xfrm>
            <a:off x="3381362" y="2144477"/>
            <a:ext cx="341252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BARRE D’OUTILS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9BBB-36C8-4182-90B6-D14E707B1E93}"/>
              </a:ext>
            </a:extLst>
          </p:cNvPr>
          <p:cNvSpPr/>
          <p:nvPr/>
        </p:nvSpPr>
        <p:spPr bwMode="auto">
          <a:xfrm>
            <a:off x="2401397" y="2386193"/>
            <a:ext cx="959161" cy="20963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Geneva" pitchFamily="6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1143EF-61E3-475B-87E8-1D1BC4B0D1EE}"/>
              </a:ext>
            </a:extLst>
          </p:cNvPr>
          <p:cNvSpPr txBox="1"/>
          <p:nvPr/>
        </p:nvSpPr>
        <p:spPr>
          <a:xfrm>
            <a:off x="2401397" y="3231696"/>
            <a:ext cx="97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MATIERES</a:t>
            </a:r>
          </a:p>
          <a:p>
            <a:pPr algn="ctr"/>
            <a:endParaRPr lang="fr-BE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26950-9ECB-4959-A902-98D5B6F83D70}"/>
              </a:ext>
            </a:extLst>
          </p:cNvPr>
          <p:cNvSpPr/>
          <p:nvPr/>
        </p:nvSpPr>
        <p:spPr bwMode="auto">
          <a:xfrm>
            <a:off x="2401397" y="2163618"/>
            <a:ext cx="959161" cy="21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Geneva" pitchFamily="6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3D79F6-61F1-482A-9D4A-54502E849179}"/>
              </a:ext>
            </a:extLst>
          </p:cNvPr>
          <p:cNvSpPr txBox="1"/>
          <p:nvPr/>
        </p:nvSpPr>
        <p:spPr>
          <a:xfrm>
            <a:off x="2399927" y="2169947"/>
            <a:ext cx="95916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LOCALISATION</a:t>
            </a:r>
            <a:endParaRPr lang="fr-BE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>
            <a:hlinkClick r:id="rId2" action="ppaction://hlinkfile"/>
            <a:extLst>
              <a:ext uri="{FF2B5EF4-FFF2-40B4-BE49-F238E27FC236}">
                <a16:creationId xmlns:a16="http://schemas.microsoft.com/office/drawing/2014/main" id="{16ACB864-9404-4E24-8416-4D6C99F5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59"/>
          <a:stretch/>
        </p:blipFill>
        <p:spPr>
          <a:xfrm>
            <a:off x="7083048" y="2180746"/>
            <a:ext cx="4298780" cy="231734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F28FB8B-0864-4D3E-A756-DA0AEFD57B31}"/>
              </a:ext>
            </a:extLst>
          </p:cNvPr>
          <p:cNvSpPr txBox="1">
            <a:spLocks/>
          </p:cNvSpPr>
          <p:nvPr/>
        </p:nvSpPr>
        <p:spPr>
          <a:xfrm>
            <a:off x="1158675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Zones d’interaction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854650-3897-4B53-96A6-17E7D75493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9B3D70E-F654-42DC-B18C-1BA4239E2B59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Localiser une parcelle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172276-45D6-4F0D-9509-700753812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0"/>
          <a:stretch/>
        </p:blipFill>
        <p:spPr>
          <a:xfrm>
            <a:off x="6096000" y="2366396"/>
            <a:ext cx="4693355" cy="2558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32F630-548B-49D0-BBD1-01807EBD1A17}"/>
              </a:ext>
            </a:extLst>
          </p:cNvPr>
          <p:cNvSpPr/>
          <p:nvPr/>
        </p:nvSpPr>
        <p:spPr>
          <a:xfrm>
            <a:off x="2508435" y="2719105"/>
            <a:ext cx="864096" cy="22322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6CB6B5-7E49-4D46-A827-D451C35FE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7307" t="31862" r="26517" b="29966"/>
          <a:stretch/>
        </p:blipFill>
        <p:spPr bwMode="auto">
          <a:xfrm>
            <a:off x="2430300" y="3140078"/>
            <a:ext cx="3359866" cy="1784930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A98B3B-A02B-4459-B5F6-B86D7306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367" y="1978506"/>
            <a:ext cx="1493147" cy="8781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D5AE95-E388-4461-A1C1-9829C19DE8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908922-5A43-4ADF-8273-1F3919DC0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31" t="12883" r="344" b="82121"/>
          <a:stretch/>
        </p:blipFill>
        <p:spPr>
          <a:xfrm>
            <a:off x="4521026" y="3225750"/>
            <a:ext cx="1080120" cy="6694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391F1B-0056-4864-9803-B4F0F9EC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040" y="1233446"/>
            <a:ext cx="4158178" cy="504716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0215AB-0A86-4D75-B5E6-9B63CDAB1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472" y="1405471"/>
            <a:ext cx="1518295" cy="89426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C60F4FC-C3AC-4AE0-B32E-92F97DFC9CEC}"/>
              </a:ext>
            </a:extLst>
          </p:cNvPr>
          <p:cNvCxnSpPr>
            <a:cxnSpLocks/>
          </p:cNvCxnSpPr>
          <p:nvPr/>
        </p:nvCxnSpPr>
        <p:spPr>
          <a:xfrm>
            <a:off x="5813928" y="3522268"/>
            <a:ext cx="648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AB5EE682-0C8C-4C40-9BAF-58D66C89FCD7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Choisir un fond de plan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5BCEA8-5924-455C-890E-1A91B548FB7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BBC5F-746A-4B9B-924E-3381A0E2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4A237-1488-4486-8EC4-E1EE976EC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chemeClr val="tx1"/>
                </a:solidFill>
              </a:rPr>
              <a:t>Géoportail de la Wallonie</a:t>
            </a:r>
          </a:p>
          <a:p>
            <a:r>
              <a:rPr lang="fr-BE" dirty="0">
                <a:solidFill>
                  <a:schemeClr val="tx1"/>
                </a:solidFill>
              </a:rPr>
              <a:t>WalOnMap</a:t>
            </a:r>
          </a:p>
          <a:p>
            <a:r>
              <a:rPr lang="fr-BE" dirty="0">
                <a:solidFill>
                  <a:schemeClr val="tx1"/>
                </a:solidFill>
              </a:rPr>
              <a:t>CIGALE</a:t>
            </a:r>
          </a:p>
          <a:p>
            <a:r>
              <a:rPr lang="fr-BE" dirty="0">
                <a:solidFill>
                  <a:schemeClr val="tx1"/>
                </a:solidFill>
              </a:rPr>
              <a:t>Webservices et téléchargement</a:t>
            </a:r>
          </a:p>
          <a:p>
            <a:r>
              <a:rPr lang="fr-BE" dirty="0">
                <a:solidFill>
                  <a:schemeClr val="tx1"/>
                </a:solidFill>
              </a:rPr>
              <a:t>Limites d’utilisation</a:t>
            </a:r>
          </a:p>
          <a:p>
            <a:r>
              <a:rPr lang="fr-BE" dirty="0">
                <a:solidFill>
                  <a:schemeClr val="tx1"/>
                </a:solidFill>
              </a:rPr>
              <a:t>Support</a:t>
            </a:r>
          </a:p>
          <a:p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5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8A1ED5-4CD9-48F8-A338-6C79A48E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50" y="1331951"/>
            <a:ext cx="1520592" cy="8942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8995FF-B872-4515-A271-F0F9997DC257}"/>
              </a:ext>
            </a:extLst>
          </p:cNvPr>
          <p:cNvSpPr/>
          <p:nvPr/>
        </p:nvSpPr>
        <p:spPr>
          <a:xfrm>
            <a:off x="3359697" y="1794164"/>
            <a:ext cx="360040" cy="360040"/>
          </a:xfrm>
          <a:prstGeom prst="rect">
            <a:avLst/>
          </a:prstGeom>
          <a:noFill/>
          <a:ln>
            <a:solidFill>
              <a:srgbClr val="A5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7536CD-DCE6-4C26-A6CA-C4802E12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449" y="2423401"/>
            <a:ext cx="3822551" cy="38302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DBBD87D-FF00-4981-93A1-656329130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66" t="2963" r="2041" b="2214"/>
          <a:stretch/>
        </p:blipFill>
        <p:spPr bwMode="auto">
          <a:xfrm>
            <a:off x="6436386" y="2423401"/>
            <a:ext cx="3908087" cy="26642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4AA33BA-E9D6-479C-B2EF-5A80ED232CE8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</a:t>
            </a:r>
            <a:r>
              <a:rPr lang="fr-BE" sz="4000" dirty="0"/>
              <a:t>chercher et ajouter des données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070073-FE7D-4B61-BB09-7488493589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CBBF3D-68C1-4EEB-BB52-C8525DC6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64" y="1763466"/>
            <a:ext cx="1485634" cy="875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BF088F-F312-45CC-8D0C-CFAE86919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49" t="47763" r="31406" b="50308"/>
          <a:stretch/>
        </p:blipFill>
        <p:spPr>
          <a:xfrm>
            <a:off x="2334989" y="3374260"/>
            <a:ext cx="576064" cy="396044"/>
          </a:xfrm>
          <a:prstGeom prst="rect">
            <a:avLst/>
          </a:prstGeom>
          <a:ln>
            <a:noFill/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E5B3684-000E-405A-A84B-FFF2F48496DA}"/>
              </a:ext>
            </a:extLst>
          </p:cNvPr>
          <p:cNvCxnSpPr>
            <a:cxnSpLocks/>
          </p:cNvCxnSpPr>
          <p:nvPr/>
        </p:nvCxnSpPr>
        <p:spPr>
          <a:xfrm>
            <a:off x="2767037" y="3593711"/>
            <a:ext cx="124564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C4697AF-FA9A-4A8A-BF6E-FD4B50B2D6EF}"/>
              </a:ext>
            </a:extLst>
          </p:cNvPr>
          <p:cNvCxnSpPr>
            <a:cxnSpLocks/>
          </p:cNvCxnSpPr>
          <p:nvPr/>
        </p:nvCxnSpPr>
        <p:spPr>
          <a:xfrm>
            <a:off x="7439472" y="2998941"/>
            <a:ext cx="0" cy="1998807"/>
          </a:xfrm>
          <a:prstGeom prst="line">
            <a:avLst/>
          </a:prstGeom>
          <a:ln>
            <a:solidFill>
              <a:srgbClr val="C30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422E1940-A1BE-4D85-BBE0-DB2FB2F90364}"/>
              </a:ext>
            </a:extLst>
          </p:cNvPr>
          <p:cNvGrpSpPr/>
          <p:nvPr/>
        </p:nvGrpSpPr>
        <p:grpSpPr>
          <a:xfrm>
            <a:off x="7558777" y="3237099"/>
            <a:ext cx="4633223" cy="312416"/>
            <a:chOff x="4821611" y="5220082"/>
            <a:chExt cx="4633223" cy="31241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D57836C-6D10-4791-BB16-98DC25C0E7D2}"/>
                </a:ext>
              </a:extLst>
            </p:cNvPr>
            <p:cNvSpPr txBox="1"/>
            <p:nvPr/>
          </p:nvSpPr>
          <p:spPr>
            <a:xfrm>
              <a:off x="5062346" y="5224721"/>
              <a:ext cx="4392488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fr-BE" sz="1400" dirty="0">
                  <a:latin typeface="+mj-lt"/>
                </a:rPr>
                <a:t>m</a:t>
              </a:r>
              <a:r>
                <a:rPr lang="fr-BE" sz="1400" dirty="0">
                  <a:solidFill>
                    <a:schemeClr val="tx1"/>
                  </a:solidFill>
                  <a:latin typeface="+mj-lt"/>
                </a:rPr>
                <a:t>onter/descendre le bloc</a:t>
              </a:r>
            </a:p>
          </p:txBody>
        </p:sp>
        <p:pic>
          <p:nvPicPr>
            <p:cNvPr id="8" name="Image 7" descr="WoM_monter.png">
              <a:extLst>
                <a:ext uri="{FF2B5EF4-FFF2-40B4-BE49-F238E27FC236}">
                  <a16:creationId xmlns:a16="http://schemas.microsoft.com/office/drawing/2014/main" id="{BA057F75-3034-4B34-BC81-53A20537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611" y="5220082"/>
              <a:ext cx="241300" cy="304800"/>
            </a:xfrm>
            <a:prstGeom prst="rect">
              <a:avLst/>
            </a:prstGeom>
          </p:spPr>
        </p:pic>
      </p:grpSp>
      <p:pic>
        <p:nvPicPr>
          <p:cNvPr id="9" name="Image 8" descr="WoM_parametre.png">
            <a:extLst>
              <a:ext uri="{FF2B5EF4-FFF2-40B4-BE49-F238E27FC236}">
                <a16:creationId xmlns:a16="http://schemas.microsoft.com/office/drawing/2014/main" id="{CE6B7D68-9C35-4A11-A84F-292765473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27" y="4163385"/>
            <a:ext cx="279400" cy="2286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A0DDC215-346C-499C-821A-863F7644169F}"/>
              </a:ext>
            </a:extLst>
          </p:cNvPr>
          <p:cNvGrpSpPr/>
          <p:nvPr/>
        </p:nvGrpSpPr>
        <p:grpSpPr>
          <a:xfrm>
            <a:off x="7486769" y="2949067"/>
            <a:ext cx="4705231" cy="307777"/>
            <a:chOff x="4711682" y="2784851"/>
            <a:chExt cx="4705231" cy="30777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B12D934-0853-4676-9984-474F23805C18}"/>
                </a:ext>
              </a:extLst>
            </p:cNvPr>
            <p:cNvSpPr txBox="1"/>
            <p:nvPr/>
          </p:nvSpPr>
          <p:spPr>
            <a:xfrm>
              <a:off x="5024425" y="2784851"/>
              <a:ext cx="4392488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fr-BE" sz="1400" dirty="0">
                  <a:latin typeface="+mj-lt"/>
                </a:rPr>
                <a:t>d</a:t>
              </a:r>
              <a:r>
                <a:rPr lang="fr-BE" sz="1400" dirty="0">
                  <a:solidFill>
                    <a:schemeClr val="tx1"/>
                  </a:solidFill>
                  <a:latin typeface="+mj-lt"/>
                </a:rPr>
                <a:t>évelopper/fermer un bloc</a:t>
              </a:r>
            </a:p>
          </p:txBody>
        </p:sp>
        <p:pic>
          <p:nvPicPr>
            <p:cNvPr id="12" name="Image 11" descr="WoM_developper.png">
              <a:extLst>
                <a:ext uri="{FF2B5EF4-FFF2-40B4-BE49-F238E27FC236}">
                  <a16:creationId xmlns:a16="http://schemas.microsoft.com/office/drawing/2014/main" id="{FE11B75B-D04B-49B3-A523-07F09839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682" y="2818104"/>
              <a:ext cx="266700" cy="228600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DD6CE06-11AF-4451-8053-DDC2FE03A2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45" t="31616" r="57670" b="56274"/>
          <a:stretch/>
        </p:blipFill>
        <p:spPr>
          <a:xfrm>
            <a:off x="7943528" y="3957179"/>
            <a:ext cx="2876901" cy="7071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F050F7F-E9A0-4A6C-99BD-851AF70E3359}"/>
              </a:ext>
            </a:extLst>
          </p:cNvPr>
          <p:cNvSpPr txBox="1"/>
          <p:nvPr/>
        </p:nvSpPr>
        <p:spPr>
          <a:xfrm>
            <a:off x="7799512" y="3597139"/>
            <a:ext cx="43924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BE" sz="1400" dirty="0">
                <a:latin typeface="+mj-lt"/>
              </a:rPr>
              <a:t>m</a:t>
            </a:r>
            <a:r>
              <a:rPr lang="fr-BE" sz="1400" dirty="0">
                <a:solidFill>
                  <a:schemeClr val="tx1"/>
                </a:solidFill>
                <a:latin typeface="+mj-lt"/>
              </a:rPr>
              <a:t>asquer/afficher le bloc</a:t>
            </a:r>
            <a:r>
              <a:rPr lang="fr-BE" sz="1400" dirty="0">
                <a:latin typeface="+mj-lt"/>
              </a:rPr>
              <a:t> (ou plus fin)</a:t>
            </a:r>
            <a:endParaRPr lang="fr-BE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Image 14" descr="WoM_fermer.png">
            <a:extLst>
              <a:ext uri="{FF2B5EF4-FFF2-40B4-BE49-F238E27FC236}">
                <a16:creationId xmlns:a16="http://schemas.microsoft.com/office/drawing/2014/main" id="{78C63273-02AA-4F27-9C4B-FB8663A174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80" y="3599896"/>
            <a:ext cx="317500" cy="22860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7D91680-47A6-4538-952A-293ED7F2DA9A}"/>
              </a:ext>
            </a:extLst>
          </p:cNvPr>
          <p:cNvCxnSpPr>
            <a:cxnSpLocks/>
          </p:cNvCxnSpPr>
          <p:nvPr/>
        </p:nvCxnSpPr>
        <p:spPr>
          <a:xfrm>
            <a:off x="6793336" y="3593711"/>
            <a:ext cx="5118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C677C0D2-2F00-48CE-8CAD-893F7717E7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5DF99907-BA4D-45A6-80CD-3C7D32AE7116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table des matières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E9B07C2-4779-4AAF-ABD8-7F77C15D19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7" t="20078" r="83431" b="48243"/>
          <a:stretch/>
        </p:blipFill>
        <p:spPr>
          <a:xfrm>
            <a:off x="4222270" y="2652116"/>
            <a:ext cx="2413151" cy="273746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9455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E398ED-0BF2-4330-95E6-1543F9227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63" t="47878" r="31487" b="47314"/>
          <a:stretch/>
        </p:blipFill>
        <p:spPr>
          <a:xfrm>
            <a:off x="6271236" y="1694842"/>
            <a:ext cx="3827153" cy="4893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0DF22C-8DB0-406C-8770-45127D040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12" t="28510" r="35368" b="67460"/>
          <a:stretch/>
        </p:blipFill>
        <p:spPr>
          <a:xfrm>
            <a:off x="8910370" y="1717656"/>
            <a:ext cx="529596" cy="4437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E987C5-11CA-4B42-9FED-7C9132DD7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28" t="12490" r="50461" b="81188"/>
          <a:stretch/>
        </p:blipFill>
        <p:spPr>
          <a:xfrm>
            <a:off x="4766426" y="1690688"/>
            <a:ext cx="532705" cy="5467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9491EA-D99A-4908-9436-00A92711FEFD}"/>
              </a:ext>
            </a:extLst>
          </p:cNvPr>
          <p:cNvCxnSpPr/>
          <p:nvPr/>
        </p:nvCxnSpPr>
        <p:spPr>
          <a:xfrm>
            <a:off x="6888669" y="1046770"/>
            <a:ext cx="0" cy="2028677"/>
          </a:xfrm>
          <a:prstGeom prst="line">
            <a:avLst/>
          </a:prstGeom>
          <a:ln>
            <a:solidFill>
              <a:srgbClr val="C30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C1D703A-76F0-4310-AC9E-2D479ED8FD86}"/>
              </a:ext>
            </a:extLst>
          </p:cNvPr>
          <p:cNvCxnSpPr/>
          <p:nvPr/>
        </p:nvCxnSpPr>
        <p:spPr>
          <a:xfrm>
            <a:off x="8904893" y="1046770"/>
            <a:ext cx="0" cy="2028677"/>
          </a:xfrm>
          <a:prstGeom prst="line">
            <a:avLst/>
          </a:prstGeom>
          <a:ln>
            <a:solidFill>
              <a:srgbClr val="C30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1FC3B9E-DB35-43D8-A08A-4CEB0B8F33B8}"/>
              </a:ext>
            </a:extLst>
          </p:cNvPr>
          <p:cNvSpPr txBox="1"/>
          <p:nvPr/>
        </p:nvSpPr>
        <p:spPr>
          <a:xfrm>
            <a:off x="5744810" y="2237426"/>
            <a:ext cx="1071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 mail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11F043-6F3F-4F55-B95D-F55A4FB5AF46}"/>
              </a:ext>
            </a:extLst>
          </p:cNvPr>
          <p:cNvSpPr txBox="1"/>
          <p:nvPr/>
        </p:nvSpPr>
        <p:spPr>
          <a:xfrm>
            <a:off x="6960684" y="2242428"/>
            <a:ext cx="1944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 les réseaux sociaux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CC6521-846D-4A08-8AA0-7B1F3C023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721" y="1608607"/>
            <a:ext cx="1276001" cy="7515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886D45-4717-4DC2-9F4E-FD7385CB20AA}"/>
              </a:ext>
            </a:extLst>
          </p:cNvPr>
          <p:cNvSpPr/>
          <p:nvPr/>
        </p:nvSpPr>
        <p:spPr>
          <a:xfrm>
            <a:off x="2699182" y="5177407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0"/>
              </a:spcAft>
            </a:pPr>
            <a:r>
              <a:rPr lang="fr-BE" dirty="0">
                <a:solidFill>
                  <a:srgbClr val="C00000"/>
                </a:solidFill>
                <a:latin typeface="+mj-lt"/>
              </a:rPr>
              <a:t>Astuce : Le partage conserve toute la configuration de votre carte (fond de plan, données ajoutées, dessins, zoom). Sauvegardez le lien dans les Favoris de votre navigateur pour retrouver votre carte personnalisée !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5B52579-E79D-4993-8545-EE4B6F38F38F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partage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21EB90-3541-4E54-A124-A87ECCD666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121486"/>
            <a:ext cx="569202" cy="569202"/>
          </a:xfrm>
          <a:prstGeom prst="rect">
            <a:avLst/>
          </a:prstGeom>
        </p:spPr>
      </p:pic>
      <p:pic>
        <p:nvPicPr>
          <p:cNvPr id="13" name="Picture 5" descr="Résultat d’images pour ampoule idée">
            <a:extLst>
              <a:ext uri="{FF2B5EF4-FFF2-40B4-BE49-F238E27FC236}">
                <a16:creationId xmlns:a16="http://schemas.microsoft.com/office/drawing/2014/main" id="{FF264CFD-78A5-44ED-AF6D-7798AA41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529" y="5177407"/>
            <a:ext cx="682653" cy="407194"/>
          </a:xfrm>
          <a:prstGeom prst="rect">
            <a:avLst/>
          </a:prstGeom>
          <a:noFill/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AB5C35C-BA64-4D86-A689-B3F02909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8742" y="2885393"/>
            <a:ext cx="7219647" cy="176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42D9B5-B5B9-4758-9FB9-58153A44BE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529" b="45905"/>
          <a:stretch/>
        </p:blipFill>
        <p:spPr>
          <a:xfrm>
            <a:off x="2857627" y="2859890"/>
            <a:ext cx="7438289" cy="20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038C7-FE13-44AF-8F63-0A8218CFD845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ajouter des données externes</a:t>
            </a: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6E30F302-9B67-4A6F-B96E-268D94BE4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8" b="-1"/>
          <a:stretch/>
        </p:blipFill>
        <p:spPr>
          <a:xfrm>
            <a:off x="6382744" y="1690688"/>
            <a:ext cx="5277529" cy="29753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264CDE-EF3C-4EC7-A379-6FEC59B25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" t="7510" r="83497" b="41930"/>
          <a:stretch/>
        </p:blipFill>
        <p:spPr>
          <a:xfrm>
            <a:off x="1537067" y="1377074"/>
            <a:ext cx="1397477" cy="2565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D1F1FA-86EB-4FA6-AED2-EBCB39A6B933}"/>
              </a:ext>
            </a:extLst>
          </p:cNvPr>
          <p:cNvSpPr/>
          <p:nvPr/>
        </p:nvSpPr>
        <p:spPr>
          <a:xfrm>
            <a:off x="1537067" y="2583631"/>
            <a:ext cx="1397477" cy="1820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EB0DB-1B8D-4B66-B1C7-EC9530431699}"/>
              </a:ext>
            </a:extLst>
          </p:cNvPr>
          <p:cNvSpPr/>
          <p:nvPr/>
        </p:nvSpPr>
        <p:spPr>
          <a:xfrm>
            <a:off x="1613268" y="2244964"/>
            <a:ext cx="1321275" cy="1820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9E73EEC-9A97-4503-8B23-72A01477AECA}"/>
              </a:ext>
            </a:extLst>
          </p:cNvPr>
          <p:cNvCxnSpPr>
            <a:cxnSpLocks/>
          </p:cNvCxnSpPr>
          <p:nvPr/>
        </p:nvCxnSpPr>
        <p:spPr>
          <a:xfrm>
            <a:off x="3369365" y="2944907"/>
            <a:ext cx="283707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58DD00A-9C1B-45CF-A9B8-675152D0D5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6" t="31305" r="38908" b="29968"/>
          <a:stretch/>
        </p:blipFill>
        <p:spPr>
          <a:xfrm>
            <a:off x="3800577" y="2229290"/>
            <a:ext cx="1976418" cy="14312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B94E80-CFFA-444A-8596-C08DD1C40BFE}"/>
              </a:ext>
            </a:extLst>
          </p:cNvPr>
          <p:cNvSpPr/>
          <p:nvPr/>
        </p:nvSpPr>
        <p:spPr>
          <a:xfrm>
            <a:off x="2381250" y="1375410"/>
            <a:ext cx="553293" cy="217170"/>
          </a:xfrm>
          <a:prstGeom prst="rect">
            <a:avLst/>
          </a:prstGeom>
          <a:solidFill>
            <a:srgbClr val="62A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55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038C7-FE13-44AF-8F63-0A8218CFD845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ajouter des données externes</a:t>
            </a:r>
          </a:p>
        </p:txBody>
      </p:sp>
      <p:pic>
        <p:nvPicPr>
          <p:cNvPr id="11" name="Image 10" descr="Une image contenant capture d’écran, intérieur, portable&#10;&#10;Description générée avec un niveau de confiance très élevé">
            <a:extLst>
              <a:ext uri="{FF2B5EF4-FFF2-40B4-BE49-F238E27FC236}">
                <a16:creationId xmlns:a16="http://schemas.microsoft.com/office/drawing/2014/main" id="{F7154B37-F8A8-4A83-9B74-479181C7C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55" y="1369615"/>
            <a:ext cx="9754445" cy="4419983"/>
          </a:xfrm>
          <a:prstGeom prst="rect">
            <a:avLst/>
          </a:prstGeom>
        </p:spPr>
      </p:pic>
      <p:pic>
        <p:nvPicPr>
          <p:cNvPr id="14" name="Image 13">
            <a:hlinkClick r:id="rId4"/>
            <a:extLst>
              <a:ext uri="{FF2B5EF4-FFF2-40B4-BE49-F238E27FC236}">
                <a16:creationId xmlns:a16="http://schemas.microsoft.com/office/drawing/2014/main" id="{CCE8A812-9E88-44FD-A62B-1DC8DE7DA9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45" y="5316968"/>
            <a:ext cx="569202" cy="5692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C14A30-9D69-4B62-AF53-99560D02FF89}"/>
              </a:ext>
            </a:extLst>
          </p:cNvPr>
          <p:cNvSpPr/>
          <p:nvPr/>
        </p:nvSpPr>
        <p:spPr>
          <a:xfrm>
            <a:off x="10665823" y="5515791"/>
            <a:ext cx="421277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959543-326B-44FE-88D3-983105511BDF}"/>
              </a:ext>
            </a:extLst>
          </p:cNvPr>
          <p:cNvSpPr txBox="1"/>
          <p:nvPr/>
        </p:nvSpPr>
        <p:spPr>
          <a:xfrm>
            <a:off x="10592645" y="5420266"/>
            <a:ext cx="56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87030A"/>
                </a:solidFill>
              </a:rPr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350792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3FD378-3596-4EA2-B510-9E1368DD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751" y="3150709"/>
            <a:ext cx="4488058" cy="2685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9E1-7E2C-41D8-BBE7-175F525CD76B}"/>
              </a:ext>
            </a:extLst>
          </p:cNvPr>
          <p:cNvSpPr/>
          <p:nvPr/>
        </p:nvSpPr>
        <p:spPr>
          <a:xfrm>
            <a:off x="7888612" y="4088073"/>
            <a:ext cx="1063202" cy="15333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" name="Connecteur : en angle 3">
            <a:extLst>
              <a:ext uri="{FF2B5EF4-FFF2-40B4-BE49-F238E27FC236}">
                <a16:creationId xmlns:a16="http://schemas.microsoft.com/office/drawing/2014/main" id="{E6B74FD1-05D3-4DD0-AFF4-7B4519E9F92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07798" y="2790669"/>
            <a:ext cx="648072" cy="360040"/>
          </a:xfrm>
          <a:prstGeom prst="bentConnector3">
            <a:avLst/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DC1C309-52A4-432A-82F1-6FF8FD19579D}"/>
              </a:ext>
            </a:extLst>
          </p:cNvPr>
          <p:cNvSpPr txBox="1"/>
          <p:nvPr/>
        </p:nvSpPr>
        <p:spPr>
          <a:xfrm>
            <a:off x="8528498" y="2385043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2. Choisir un fond de plan</a:t>
            </a:r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7F0BA06E-0482-43DE-87B3-6EF227A5C16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19367" y="2790669"/>
            <a:ext cx="648072" cy="360040"/>
          </a:xfrm>
          <a:prstGeom prst="bentConnector3">
            <a:avLst/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059FC5D6-E9B1-462E-A5E1-A8BF2ABED229}"/>
              </a:ext>
            </a:extLst>
          </p:cNvPr>
          <p:cNvCxnSpPr>
            <a:cxnSpLocks/>
          </p:cNvCxnSpPr>
          <p:nvPr/>
        </p:nvCxnSpPr>
        <p:spPr>
          <a:xfrm rot="10800000">
            <a:off x="5243406" y="2970689"/>
            <a:ext cx="468051" cy="324036"/>
          </a:xfrm>
          <a:prstGeom prst="bentConnector3">
            <a:avLst>
              <a:gd name="adj1" fmla="val 50000"/>
            </a:avLst>
          </a:prstGeom>
          <a:ln>
            <a:solidFill>
              <a:srgbClr val="A5183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6A319C8-D42D-416F-BEAE-55BE15E38035}"/>
              </a:ext>
            </a:extLst>
          </p:cNvPr>
          <p:cNvSpPr txBox="1"/>
          <p:nvPr/>
        </p:nvSpPr>
        <p:spPr>
          <a:xfrm>
            <a:off x="4612805" y="2385043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1. Se localiser</a:t>
            </a:r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8F76DDE0-0159-41D9-8D3B-C5888438B700}"/>
              </a:ext>
            </a:extLst>
          </p:cNvPr>
          <p:cNvCxnSpPr>
            <a:cxnSpLocks/>
          </p:cNvCxnSpPr>
          <p:nvPr/>
        </p:nvCxnSpPr>
        <p:spPr>
          <a:xfrm rot="10800000">
            <a:off x="4217712" y="4446856"/>
            <a:ext cx="936436" cy="504054"/>
          </a:xfrm>
          <a:prstGeom prst="bentConnector3">
            <a:avLst>
              <a:gd name="adj1" fmla="val 63166"/>
            </a:avLst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231182B4-E5F4-40E9-A097-6A5B9010E1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71294" y="3726773"/>
            <a:ext cx="792091" cy="720080"/>
          </a:xfrm>
          <a:prstGeom prst="bentConnector3">
            <a:avLst>
              <a:gd name="adj1" fmla="val 62971"/>
            </a:avLst>
          </a:prstGeom>
          <a:ln>
            <a:solidFill>
              <a:srgbClr val="A51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A5C165C-C2EB-46BE-931B-552DFDA243A2}"/>
              </a:ext>
            </a:extLst>
          </p:cNvPr>
          <p:cNvSpPr txBox="1"/>
          <p:nvPr/>
        </p:nvSpPr>
        <p:spPr>
          <a:xfrm>
            <a:off x="2570256" y="4318077"/>
            <a:ext cx="16474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3. Chercher et ajouter des données</a:t>
            </a:r>
          </a:p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+</a:t>
            </a:r>
          </a:p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4. Utiliser la table des matières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56E7ABFC-2C26-4D60-8119-E62B6EF86A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17067" y="2470736"/>
            <a:ext cx="1240216" cy="420763"/>
          </a:xfrm>
          <a:prstGeom prst="bentConnector3">
            <a:avLst>
              <a:gd name="adj1" fmla="val 66568"/>
            </a:avLst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F93DE88-5F2A-4BCB-9A7C-52FCA83EB5A9}"/>
              </a:ext>
            </a:extLst>
          </p:cNvPr>
          <p:cNvSpPr txBox="1"/>
          <p:nvPr/>
        </p:nvSpPr>
        <p:spPr>
          <a:xfrm>
            <a:off x="5836940" y="1768186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5. Afficher la légende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3065C78D-962E-4DD3-8EFA-EECC5ADA35B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17719" y="2242683"/>
            <a:ext cx="1570149" cy="558734"/>
          </a:xfrm>
          <a:prstGeom prst="bentConnector3">
            <a:avLst>
              <a:gd name="adj1" fmla="val 65704"/>
            </a:avLst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7261A2A-BB4F-4C78-AAAC-CCF40BEA9DC7}"/>
              </a:ext>
            </a:extLst>
          </p:cNvPr>
          <p:cNvSpPr txBox="1"/>
          <p:nvPr/>
        </p:nvSpPr>
        <p:spPr>
          <a:xfrm>
            <a:off x="4666811" y="1444152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6. Interroger 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EF6AB4EF-2609-433A-8A4D-566D99417E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54881" y="2933492"/>
            <a:ext cx="541767" cy="256124"/>
          </a:xfrm>
          <a:prstGeom prst="bentConnector3">
            <a:avLst>
              <a:gd name="adj1" fmla="val 50000"/>
            </a:avLst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23B97707-8846-4CE5-AFEB-D3E62E3B3EEB}"/>
              </a:ext>
            </a:extLst>
          </p:cNvPr>
          <p:cNvCxnSpPr>
            <a:cxnSpLocks/>
          </p:cNvCxnSpPr>
          <p:nvPr/>
        </p:nvCxnSpPr>
        <p:spPr>
          <a:xfrm rot="10800000">
            <a:off x="6655156" y="3061553"/>
            <a:ext cx="327927" cy="270884"/>
          </a:xfrm>
          <a:prstGeom prst="bentConnector3">
            <a:avLst>
              <a:gd name="adj1" fmla="val 50000"/>
            </a:avLst>
          </a:prstGeom>
          <a:ln>
            <a:solidFill>
              <a:srgbClr val="A51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E22EEA9-63D2-4C96-A1EA-F9C3B2224FFB}"/>
              </a:ext>
            </a:extLst>
          </p:cNvPr>
          <p:cNvSpPr txBox="1"/>
          <p:nvPr/>
        </p:nvSpPr>
        <p:spPr>
          <a:xfrm>
            <a:off x="6152234" y="2565918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7-8. Dessiner, Mesurer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A86F814F-FB6E-4974-9DD6-AFEC791BE5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31626" y="2730166"/>
            <a:ext cx="743226" cy="430107"/>
          </a:xfrm>
          <a:prstGeom prst="bentConnector3">
            <a:avLst>
              <a:gd name="adj1" fmla="val 50000"/>
            </a:avLst>
          </a:prstGeom>
          <a:ln>
            <a:solidFill>
              <a:srgbClr val="A51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B995734-D27A-4FF8-8694-6A3D1EDCAABD}"/>
              </a:ext>
            </a:extLst>
          </p:cNvPr>
          <p:cNvCxnSpPr>
            <a:cxnSpLocks/>
          </p:cNvCxnSpPr>
          <p:nvPr/>
        </p:nvCxnSpPr>
        <p:spPr>
          <a:xfrm flipV="1">
            <a:off x="7566179" y="2970689"/>
            <a:ext cx="0" cy="361752"/>
          </a:xfrm>
          <a:prstGeom prst="line">
            <a:avLst/>
          </a:prstGeom>
          <a:ln>
            <a:solidFill>
              <a:srgbClr val="A51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ECF10C9-B336-4DF4-B26E-FDABA865F40B}"/>
              </a:ext>
            </a:extLst>
          </p:cNvPr>
          <p:cNvSpPr txBox="1"/>
          <p:nvPr/>
        </p:nvSpPr>
        <p:spPr>
          <a:xfrm>
            <a:off x="6924659" y="2142718"/>
            <a:ext cx="1647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10-11. Imprimer, Rapporter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ABEDEB20-759D-45A4-B057-69423DAC6A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14845" y="2107288"/>
            <a:ext cx="1719768" cy="655106"/>
          </a:xfrm>
          <a:prstGeom prst="bentConnector3">
            <a:avLst>
              <a:gd name="adj1" fmla="val 34467"/>
            </a:avLst>
          </a:prstGeom>
          <a:ln>
            <a:solidFill>
              <a:srgbClr val="A5183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6AE55D3-2128-4385-8343-457641C663D8}"/>
              </a:ext>
            </a:extLst>
          </p:cNvPr>
          <p:cNvSpPr txBox="1"/>
          <p:nvPr/>
        </p:nvSpPr>
        <p:spPr>
          <a:xfrm>
            <a:off x="7744510" y="1327127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9. Partager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FC5B0-33BD-45EE-8CF0-167BCF8A440C}"/>
              </a:ext>
            </a:extLst>
          </p:cNvPr>
          <p:cNvSpPr/>
          <p:nvPr/>
        </p:nvSpPr>
        <p:spPr>
          <a:xfrm>
            <a:off x="6030930" y="3582757"/>
            <a:ext cx="3064895" cy="21574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BF7E521-323E-4754-BD99-19058542E057}"/>
              </a:ext>
            </a:extLst>
          </p:cNvPr>
          <p:cNvSpPr txBox="1"/>
          <p:nvPr/>
        </p:nvSpPr>
        <p:spPr>
          <a:xfrm>
            <a:off x="6754015" y="3704610"/>
            <a:ext cx="1647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>
                <a:solidFill>
                  <a:srgbClr val="A51839"/>
                </a:solidFill>
                <a:latin typeface="+mj-lt"/>
              </a:rPr>
              <a:t>0. partie « </a:t>
            </a:r>
            <a:r>
              <a:rPr lang="fr-BE" sz="1100" dirty="0" err="1">
                <a:solidFill>
                  <a:srgbClr val="A51839"/>
                </a:solidFill>
                <a:latin typeface="+mj-lt"/>
              </a:rPr>
              <a:t>visualisateur</a:t>
            </a:r>
            <a:r>
              <a:rPr lang="fr-BE" sz="1100" dirty="0">
                <a:solidFill>
                  <a:srgbClr val="A51839"/>
                </a:solidFill>
                <a:latin typeface="+mj-lt"/>
              </a:rPr>
              <a:t> »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535FF957-6D21-4D37-9EDE-A024705DA664}"/>
              </a:ext>
            </a:extLst>
          </p:cNvPr>
          <p:cNvSpPr txBox="1">
            <a:spLocks/>
          </p:cNvSpPr>
          <p:nvPr/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WalOnMap – fonctionnalités</a:t>
            </a:r>
          </a:p>
        </p:txBody>
      </p:sp>
    </p:spTree>
    <p:extLst>
      <p:ext uri="{BB962C8B-B14F-4D97-AF65-F5344CB8AC3E}">
        <p14:creationId xmlns:p14="http://schemas.microsoft.com/office/powerpoint/2010/main" val="3347766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45951-2E6C-4B7E-9A4C-B85ACF2D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Autres </a:t>
            </a:r>
            <a:r>
              <a:rPr lang="fr-BE" dirty="0" err="1"/>
              <a:t>WebGIS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5E751-AABC-477F-93DE-DB31D1A97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594" y="1536787"/>
            <a:ext cx="5181600" cy="834892"/>
          </a:xfrm>
        </p:spPr>
        <p:txBody>
          <a:bodyPr/>
          <a:lstStyle/>
          <a:p>
            <a:r>
              <a:rPr lang="fr-BE" dirty="0"/>
              <a:t>CIGALE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04C8F-E06A-4D3C-8B4C-D03DA6CAF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763" y="1310739"/>
            <a:ext cx="5181600" cy="993775"/>
          </a:xfrm>
        </p:spPr>
        <p:txBody>
          <a:bodyPr/>
          <a:lstStyle/>
          <a:p>
            <a:r>
              <a:rPr lang="fr-BE" dirty="0" err="1"/>
              <a:t>WebGIS</a:t>
            </a:r>
            <a:r>
              <a:rPr lang="fr-BE" dirty="0"/>
              <a:t>  Aménagement du territoire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7E81F-E363-4447-8136-BC8D5B07403A}"/>
              </a:ext>
            </a:extLst>
          </p:cNvPr>
          <p:cNvSpPr/>
          <p:nvPr/>
        </p:nvSpPr>
        <p:spPr>
          <a:xfrm>
            <a:off x="1482804" y="5174754"/>
            <a:ext cx="422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http://geoapps.wallonie.be/Cigale/Public/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59E1FA-3B2F-4B5E-B53F-AE279B0D9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8"/>
          <a:stretch/>
        </p:blipFill>
        <p:spPr>
          <a:xfrm>
            <a:off x="1439434" y="2476387"/>
            <a:ext cx="4308475" cy="24348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A2EE6E-28DE-4161-8173-1D706273A407}"/>
              </a:ext>
            </a:extLst>
          </p:cNvPr>
          <p:cNvSpPr/>
          <p:nvPr/>
        </p:nvSpPr>
        <p:spPr>
          <a:xfrm>
            <a:off x="6714372" y="5175290"/>
            <a:ext cx="403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http://geoapps.wallonie.be/webgisdgo4/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6EA0DC-759A-4876-86B7-D9E8BB7AF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5"/>
          <a:stretch/>
        </p:blipFill>
        <p:spPr>
          <a:xfrm>
            <a:off x="6550024" y="2454297"/>
            <a:ext cx="4366277" cy="24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E9AC7E7-591D-4202-962D-EB6802DAD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7"/>
          <a:stretch/>
        </p:blipFill>
        <p:spPr>
          <a:xfrm>
            <a:off x="2601765" y="846666"/>
            <a:ext cx="7728980" cy="44308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7A1E34-446C-46F9-B0E8-7D8A00C71833}"/>
              </a:ext>
            </a:extLst>
          </p:cNvPr>
          <p:cNvSpPr/>
          <p:nvPr/>
        </p:nvSpPr>
        <p:spPr>
          <a:xfrm>
            <a:off x="4718062" y="5642002"/>
            <a:ext cx="413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http://geoapps.wallonie.be/Cigale/Public/</a:t>
            </a:r>
          </a:p>
        </p:txBody>
      </p:sp>
    </p:spTree>
    <p:extLst>
      <p:ext uri="{BB962C8B-B14F-4D97-AF65-F5344CB8AC3E}">
        <p14:creationId xmlns:p14="http://schemas.microsoft.com/office/powerpoint/2010/main" val="161245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d90338.wallonie.intra:8080/Cigale/aide/fr/Images/ChoixContextList.png">
            <a:extLst>
              <a:ext uri="{FF2B5EF4-FFF2-40B4-BE49-F238E27FC236}">
                <a16:creationId xmlns:a16="http://schemas.microsoft.com/office/drawing/2014/main" id="{5E60F4D7-8E20-49CE-A27E-80A7FE14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81" y="1942692"/>
            <a:ext cx="76295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3717186-F8BC-4BA9-88CF-60FF148E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594" y="365125"/>
            <a:ext cx="10123206" cy="1325563"/>
          </a:xfrm>
        </p:spPr>
        <p:txBody>
          <a:bodyPr/>
          <a:lstStyle/>
          <a:p>
            <a:r>
              <a:rPr lang="fr-BE" dirty="0"/>
              <a:t>Vue générale et vues thématiques</a:t>
            </a:r>
          </a:p>
        </p:txBody>
      </p:sp>
    </p:spTree>
    <p:extLst>
      <p:ext uri="{BB962C8B-B14F-4D97-AF65-F5344CB8AC3E}">
        <p14:creationId xmlns:p14="http://schemas.microsoft.com/office/powerpoint/2010/main" val="3711595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3717186-F8BC-4BA9-88CF-60FF148E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594" y="365125"/>
            <a:ext cx="10123206" cy="1325563"/>
          </a:xfrm>
        </p:spPr>
        <p:txBody>
          <a:bodyPr/>
          <a:lstStyle/>
          <a:p>
            <a:r>
              <a:rPr lang="fr-BE" dirty="0"/>
              <a:t>Vue générale et vues thématiques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1D6956-8ADF-4A65-B41A-1E902D8B8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1"/>
          <a:stretch/>
        </p:blipFill>
        <p:spPr>
          <a:xfrm>
            <a:off x="3032495" y="1690688"/>
            <a:ext cx="6474159" cy="36864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F6FDAC-D9E3-4C58-ADE8-C70A94A48E36}"/>
              </a:ext>
            </a:extLst>
          </p:cNvPr>
          <p:cNvSpPr/>
          <p:nvPr/>
        </p:nvSpPr>
        <p:spPr>
          <a:xfrm>
            <a:off x="3244197" y="56571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http://geoapps.wallonie.be/Cigale/Public#SHARE=B05DE56E3C2919D7E053D0AFA49D2D81#CTX=FORETANC</a:t>
            </a:r>
          </a:p>
        </p:txBody>
      </p:sp>
    </p:spTree>
    <p:extLst>
      <p:ext uri="{BB962C8B-B14F-4D97-AF65-F5344CB8AC3E}">
        <p14:creationId xmlns:p14="http://schemas.microsoft.com/office/powerpoint/2010/main" val="270947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1F594DE0-B434-4C6B-AC2D-3EAABC44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81" y="4845612"/>
            <a:ext cx="1135944" cy="11359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96DF31-613A-49B9-9C7F-2680E8B9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6986" y="1692337"/>
            <a:ext cx="5095166" cy="28563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D1F3922-3332-47F8-9EED-DC5449B9F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50" y="4003411"/>
            <a:ext cx="935313" cy="93531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FD43CE4E-2828-40F8-A370-DB4146FDF8BF}"/>
              </a:ext>
            </a:extLst>
          </p:cNvPr>
          <p:cNvSpPr/>
          <p:nvPr/>
        </p:nvSpPr>
        <p:spPr>
          <a:xfrm>
            <a:off x="2402317" y="3652292"/>
            <a:ext cx="1553378" cy="1542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48454BD-FD68-4A47-8180-AFCF50907E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84" y="3942274"/>
            <a:ext cx="1212888" cy="121288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04A2BF79-938B-43DA-BEE0-B792C4306221}"/>
              </a:ext>
            </a:extLst>
          </p:cNvPr>
          <p:cNvSpPr/>
          <p:nvPr/>
        </p:nvSpPr>
        <p:spPr>
          <a:xfrm>
            <a:off x="9877139" y="3777537"/>
            <a:ext cx="1553378" cy="1542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6C9B59F-AEE8-4162-BD49-00571470560D}"/>
              </a:ext>
            </a:extLst>
          </p:cNvPr>
          <p:cNvSpPr/>
          <p:nvPr/>
        </p:nvSpPr>
        <p:spPr>
          <a:xfrm>
            <a:off x="5522464" y="4642404"/>
            <a:ext cx="1553378" cy="1542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30F2660-B969-464C-A333-4A09D6EAFE17}"/>
              </a:ext>
            </a:extLst>
          </p:cNvPr>
          <p:cNvCxnSpPr>
            <a:cxnSpLocks/>
            <a:stCxn id="17" idx="7"/>
          </p:cNvCxnSpPr>
          <p:nvPr/>
        </p:nvCxnSpPr>
        <p:spPr>
          <a:xfrm flipV="1">
            <a:off x="3728208" y="2368198"/>
            <a:ext cx="2265607" cy="1509968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7BBEDE0-E9F6-4BAF-933A-EE038A8EE82B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299153" y="2872871"/>
            <a:ext cx="693733" cy="1769533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BCF2390-B145-4A8D-8981-3FDACD779F4F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8307005" y="2669662"/>
            <a:ext cx="1797621" cy="1333749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EE053D7-B534-4101-8266-506391BCD867}"/>
              </a:ext>
            </a:extLst>
          </p:cNvPr>
          <p:cNvCxnSpPr>
            <a:cxnSpLocks/>
          </p:cNvCxnSpPr>
          <p:nvPr/>
        </p:nvCxnSpPr>
        <p:spPr>
          <a:xfrm flipH="1">
            <a:off x="7700791" y="1428184"/>
            <a:ext cx="2093392" cy="811673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D5C8C435-1214-4A94-8FC5-2FFCED952D9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59" y="775863"/>
            <a:ext cx="1304640" cy="1304640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0BE35646-F533-4688-A15E-61611BAFE3B1}"/>
              </a:ext>
            </a:extLst>
          </p:cNvPr>
          <p:cNvSpPr/>
          <p:nvPr/>
        </p:nvSpPr>
        <p:spPr>
          <a:xfrm>
            <a:off x="9795690" y="657003"/>
            <a:ext cx="1553378" cy="1542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18A10AC-CF61-428F-8239-518143032658}"/>
              </a:ext>
            </a:extLst>
          </p:cNvPr>
          <p:cNvSpPr/>
          <p:nvPr/>
        </p:nvSpPr>
        <p:spPr>
          <a:xfrm>
            <a:off x="1196772" y="1089223"/>
            <a:ext cx="1553378" cy="1542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0" name="Image 39" descr="Une image contenant outil&#10;&#10;Description générée avec un niveau de confiance élevé">
            <a:extLst>
              <a:ext uri="{FF2B5EF4-FFF2-40B4-BE49-F238E27FC236}">
                <a16:creationId xmlns:a16="http://schemas.microsoft.com/office/drawing/2014/main" id="{329B9371-5A0E-470A-8508-EA0A0410C56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5" y="1365115"/>
            <a:ext cx="990576" cy="990576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FDC3B6E-6515-4CB7-9774-84F5EE77CC98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2750150" y="1860404"/>
            <a:ext cx="2344567" cy="40260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Image 47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46E0FC66-54F8-4552-8CB8-A4845CE7004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0" y="851443"/>
            <a:ext cx="997787" cy="15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3F976F-9B7C-48F1-A048-FFA751A39630}"/>
              </a:ext>
            </a:extLst>
          </p:cNvPr>
          <p:cNvSpPr/>
          <p:nvPr/>
        </p:nvSpPr>
        <p:spPr>
          <a:xfrm>
            <a:off x="2602680" y="1857978"/>
            <a:ext cx="864096" cy="22322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8B20E3-0BF0-431E-970C-07FCBCCE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51" y="4013641"/>
            <a:ext cx="2257425" cy="93345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FEE7544-09E0-4D82-84AE-5DF5D62E9353}"/>
              </a:ext>
            </a:extLst>
          </p:cNvPr>
          <p:cNvGrpSpPr/>
          <p:nvPr/>
        </p:nvGrpSpPr>
        <p:grpSpPr>
          <a:xfrm>
            <a:off x="7807115" y="1336318"/>
            <a:ext cx="3096344" cy="4862745"/>
            <a:chOff x="2915816" y="1826776"/>
            <a:chExt cx="3096344" cy="486274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A215E00-DEEB-4776-966E-74E8C8290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6068"/>
            <a:stretch/>
          </p:blipFill>
          <p:spPr>
            <a:xfrm>
              <a:off x="2915816" y="1826776"/>
              <a:ext cx="3096344" cy="419450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9A93EF1-E678-412C-873E-0BC693CA0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4900"/>
            <a:stretch/>
          </p:blipFill>
          <p:spPr>
            <a:xfrm>
              <a:off x="2915816" y="4293096"/>
              <a:ext cx="3096344" cy="2396425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96D73197-2842-4921-ACA7-B2438C25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151" y="2369264"/>
            <a:ext cx="2381250" cy="12096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4DB739-0175-44A3-B2AF-3AF6DD70F1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125" b="32761"/>
          <a:stretch/>
        </p:blipFill>
        <p:spPr>
          <a:xfrm>
            <a:off x="5201909" y="1525536"/>
            <a:ext cx="2210530" cy="4673527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9DADCD0B-D7FA-4348-A929-3CC8E4C6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105" y="97713"/>
            <a:ext cx="10123206" cy="1325563"/>
          </a:xfrm>
        </p:spPr>
        <p:txBody>
          <a:bodyPr/>
          <a:lstStyle/>
          <a:p>
            <a:r>
              <a:rPr lang="fr-BE" dirty="0"/>
              <a:t>Outils en plus </a:t>
            </a:r>
          </a:p>
        </p:txBody>
      </p:sp>
    </p:spTree>
    <p:extLst>
      <p:ext uri="{BB962C8B-B14F-4D97-AF65-F5344CB8AC3E}">
        <p14:creationId xmlns:p14="http://schemas.microsoft.com/office/powerpoint/2010/main" val="4134043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45951-2E6C-4B7E-9A4C-B85ACF2D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Services web géographiques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D6D3221-5CCC-4D58-A187-E002A253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594" y="1825625"/>
            <a:ext cx="4532032" cy="2803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Les données dans vos propres applications</a:t>
            </a:r>
          </a:p>
          <a:p>
            <a:pPr lvl="1"/>
            <a:r>
              <a:rPr lang="fr-BE" dirty="0"/>
              <a:t>Ouvrez le Catalogue des données et services</a:t>
            </a:r>
          </a:p>
          <a:p>
            <a:pPr lvl="1"/>
            <a:r>
              <a:rPr lang="fr-BE" dirty="0"/>
              <a:t>Cherchez la donnée que vous souhaitez visualiser</a:t>
            </a:r>
          </a:p>
          <a:p>
            <a:pPr lvl="1"/>
            <a:r>
              <a:rPr lang="fr-BE" dirty="0"/>
              <a:t>Ouvrez sa Fiche descriptive</a:t>
            </a:r>
          </a:p>
          <a:p>
            <a:endParaRPr lang="fr-BE" dirty="0">
              <a:cs typeface="Calibri" panose="020F0502020204030204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F0B86E6-2B63-4061-BBC1-3665F853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447" y="1594541"/>
            <a:ext cx="4403259" cy="44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65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Services web géographiques</a:t>
            </a:r>
            <a:endParaRPr lang="fr-BE" sz="3200" dirty="0"/>
          </a:p>
        </p:txBody>
      </p:sp>
      <p:sp>
        <p:nvSpPr>
          <p:cNvPr id="32" name="Espace réservé du contenu 31"/>
          <p:cNvSpPr>
            <a:spLocks noGrp="1"/>
          </p:cNvSpPr>
          <p:nvPr>
            <p:ph idx="1"/>
          </p:nvPr>
        </p:nvSpPr>
        <p:spPr>
          <a:xfrm>
            <a:off x="1722577" y="4971371"/>
            <a:ext cx="4673329" cy="153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/>
              <a:t>Le Relief de la Wallonie 2013-2014 dans QGIS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182819" y="5975158"/>
            <a:ext cx="1475656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2400">
              <a:latin typeface="Times New Roman" pitchFamily="18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577" y="2021989"/>
            <a:ext cx="4673329" cy="2814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2AAE993-EB51-46C7-A708-486AD768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274" y="2021990"/>
            <a:ext cx="4668713" cy="2814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Espace réservé du contenu 31">
            <a:extLst>
              <a:ext uri="{FF2B5EF4-FFF2-40B4-BE49-F238E27FC236}">
                <a16:creationId xmlns:a16="http://schemas.microsoft.com/office/drawing/2014/main" id="{C2B0B8CF-1A08-4D22-8287-533B7DCB6CFC}"/>
              </a:ext>
            </a:extLst>
          </p:cNvPr>
          <p:cNvSpPr txBox="1">
            <a:spLocks/>
          </p:cNvSpPr>
          <p:nvPr/>
        </p:nvSpPr>
        <p:spPr>
          <a:xfrm>
            <a:off x="6767658" y="4971371"/>
            <a:ext cx="4673329" cy="153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10E2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1600" dirty="0"/>
              <a:t>Le PICC dans </a:t>
            </a:r>
            <a:r>
              <a:rPr lang="fr-BE" sz="1600" dirty="0" err="1"/>
              <a:t>ARcGIS</a:t>
            </a:r>
            <a:endParaRPr lang="fr-BE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196B2-98E4-4D47-B83F-5E28D647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Téléchargement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9AD26-D5A2-4A29-8490-CF86A7CE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592" y="1825625"/>
            <a:ext cx="5255933" cy="4351338"/>
          </a:xfrm>
        </p:spPr>
        <p:txBody>
          <a:bodyPr/>
          <a:lstStyle/>
          <a:p>
            <a:r>
              <a:rPr lang="fr-BE" dirty="0"/>
              <a:t>Les données dans votre propre application</a:t>
            </a:r>
          </a:p>
          <a:p>
            <a:pPr lvl="1"/>
            <a:r>
              <a:rPr lang="fr-BE" dirty="0"/>
              <a:t>Obligation de disposer d’un compte d’utilisateur du Géoportail</a:t>
            </a:r>
          </a:p>
          <a:p>
            <a:pPr lvl="1"/>
            <a:r>
              <a:rPr lang="fr-BE" dirty="0"/>
              <a:t>Attention licences et conditions d’utilisation (fiche descriptive)</a:t>
            </a:r>
          </a:p>
          <a:p>
            <a:pPr lvl="1"/>
            <a:r>
              <a:rPr lang="fr-BE" dirty="0"/>
              <a:t>Ajouter les données à votre panier de téléchargement et demander le téléchargement</a:t>
            </a:r>
          </a:p>
          <a:p>
            <a:pPr lvl="1"/>
            <a:r>
              <a:rPr lang="fr-BE" dirty="0"/>
              <a:t>Suivre le processus de téléchargement </a:t>
            </a:r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4450F4-42BB-429D-AFF5-B5A0B4F13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6" t="16528" r="16900"/>
          <a:stretch/>
        </p:blipFill>
        <p:spPr>
          <a:xfrm>
            <a:off x="6486525" y="1690688"/>
            <a:ext cx="5351749" cy="3829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95D3C-E90F-4E66-AF9E-3230E0720093}"/>
              </a:ext>
            </a:extLst>
          </p:cNvPr>
          <p:cNvSpPr/>
          <p:nvPr/>
        </p:nvSpPr>
        <p:spPr>
          <a:xfrm>
            <a:off x="6667500" y="2552700"/>
            <a:ext cx="1619250" cy="14382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47C40-94ED-442C-AF97-BB70E3862996}"/>
              </a:ext>
            </a:extLst>
          </p:cNvPr>
          <p:cNvSpPr/>
          <p:nvPr/>
        </p:nvSpPr>
        <p:spPr>
          <a:xfrm>
            <a:off x="10052417" y="4410076"/>
            <a:ext cx="748933" cy="190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C52A8E3-85E3-4D58-BB55-31BB4436A596}"/>
              </a:ext>
            </a:extLst>
          </p:cNvPr>
          <p:cNvSpPr/>
          <p:nvPr/>
        </p:nvSpPr>
        <p:spPr>
          <a:xfrm>
            <a:off x="6486525" y="3352800"/>
            <a:ext cx="676275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388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67547-3E44-4392-A1DD-3BC119D4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Téléchargement des 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8CF8BD-9464-4152-8B74-CD9AEADEE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8" t="8750" r="16899"/>
          <a:stretch/>
        </p:blipFill>
        <p:spPr>
          <a:xfrm>
            <a:off x="1330032" y="1690688"/>
            <a:ext cx="5196817" cy="4000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200A77-0279-485F-980C-DC010C4E9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3" t="7222" r="17626"/>
          <a:stretch/>
        </p:blipFill>
        <p:spPr>
          <a:xfrm>
            <a:off x="6723093" y="1690688"/>
            <a:ext cx="482695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4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5F988-7FDD-41F0-BF78-9F30013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Limites d’utilisation – Qualité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0902E-5A41-41C7-80D2-276B366B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r-BE" dirty="0"/>
              <a:t>le recours aux données et services du Géoportail ne garantit  pas forcément que : </a:t>
            </a:r>
          </a:p>
          <a:p>
            <a:pPr lvl="1"/>
            <a:r>
              <a:rPr lang="fr-BE" dirty="0"/>
              <a:t>la précision nécessaire à l’objet étudié soit suffisante </a:t>
            </a:r>
          </a:p>
          <a:p>
            <a:pPr lvl="1"/>
            <a:r>
              <a:rPr lang="fr-BE" dirty="0"/>
              <a:t>l’utilisation qui est faite de la donnée ne soit pas faite en dépit des textes réglementaires </a:t>
            </a:r>
          </a:p>
          <a:p>
            <a:r>
              <a:rPr lang="fr-BE" dirty="0"/>
              <a:t>Précisions et points d’attention</a:t>
            </a:r>
            <a:endParaRPr lang="fr-BE" dirty="0">
              <a:highlight>
                <a:srgbClr val="FFFF00"/>
              </a:highlight>
              <a:cs typeface="Calibri"/>
            </a:endParaRPr>
          </a:p>
          <a:p>
            <a:pPr lvl="1"/>
            <a:r>
              <a:rPr lang="fr-BE" dirty="0"/>
              <a:t>« Précision en X et Y : 0.12 m en planimétrie et 0.25 m en altimétrie pour les éléments bien identifiables » (PICC)</a:t>
            </a:r>
          </a:p>
          <a:p>
            <a:pPr lvl="1"/>
            <a:r>
              <a:rPr lang="fr-BE" dirty="0"/>
              <a:t>« Ces couches informatisées n'ont pas de valeur légale et peuvent être incomplètes. » </a:t>
            </a:r>
          </a:p>
          <a:p>
            <a:pPr lvl="1"/>
            <a:r>
              <a:rPr lang="fr-BE" dirty="0"/>
              <a:t>« les limites de chaque réserve sont identifiées à partir des parcelles cadastrales calées sur le fond topographique au 1:10 000 » (Conservation de la nature)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4385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5F988-7FDD-41F0-BF78-9F30013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Limites d’utilisation – Qualité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0902E-5A41-41C7-80D2-276B366B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Prendre du recul</a:t>
            </a:r>
          </a:p>
          <a:p>
            <a:pPr lvl="1"/>
            <a:r>
              <a:rPr lang="fr-BE" dirty="0"/>
              <a:t>L’épaisseur du trait</a:t>
            </a:r>
          </a:p>
          <a:p>
            <a:pPr lvl="1"/>
            <a:r>
              <a:rPr lang="fr-BE" dirty="0"/>
              <a:t>Certaines données ou services ne sont pas visibles à certaines échelles</a:t>
            </a:r>
          </a:p>
          <a:p>
            <a:pPr lvl="1"/>
            <a:r>
              <a:rPr lang="fr-BE" dirty="0"/>
              <a:t>Date de création et mise à jour de la donnée</a:t>
            </a:r>
            <a:endParaRPr lang="fr-BE" dirty="0">
              <a:cs typeface="Calibri"/>
            </a:endParaRPr>
          </a:p>
          <a:p>
            <a:pPr lvl="1"/>
            <a:r>
              <a:rPr lang="fr-BE" dirty="0"/>
              <a:t>Aucune valeur juridique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r>
              <a:rPr lang="fr-BE" dirty="0"/>
              <a:t>!!!! Consulter les conditions d’utilisation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01620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03213-D4EB-4763-88A2-E5A83546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Support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DFFAC-2EFD-4498-BC22-0A97D7F29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/>
              <a:t>Helpdesk.carto@spw.wallonie.be</a:t>
            </a:r>
          </a:p>
        </p:txBody>
      </p:sp>
      <p:pic>
        <p:nvPicPr>
          <p:cNvPr id="6" name="Image 5" descr="Une image contenant graphiques vectoriels&#10;&#10;Description générée avec un niveau de confiance très élevé">
            <a:extLst>
              <a:ext uri="{FF2B5EF4-FFF2-40B4-BE49-F238E27FC236}">
                <a16:creationId xmlns:a16="http://schemas.microsoft.com/office/drawing/2014/main" id="{852D4B90-7D3C-4DFD-BC29-07A204E1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7" y="768350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56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3F2EB-4DF5-4D1F-9273-0D7D4248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Aide en ligne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B30541-C51A-49B4-AB48-8D5F392D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2" t="8195" r="23872"/>
          <a:stretch/>
        </p:blipFill>
        <p:spPr>
          <a:xfrm>
            <a:off x="4772024" y="1257300"/>
            <a:ext cx="4874075" cy="4745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3CE16D-A527-4FD0-BEC8-6872C1849CC8}"/>
              </a:ext>
            </a:extLst>
          </p:cNvPr>
          <p:cNvSpPr/>
          <p:nvPr/>
        </p:nvSpPr>
        <p:spPr>
          <a:xfrm>
            <a:off x="8648700" y="1690688"/>
            <a:ext cx="742950" cy="103346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E01B4-C680-4EC1-B2D0-706F6395E531}"/>
              </a:ext>
            </a:extLst>
          </p:cNvPr>
          <p:cNvSpPr/>
          <p:nvPr/>
        </p:nvSpPr>
        <p:spPr>
          <a:xfrm>
            <a:off x="9051493" y="1308594"/>
            <a:ext cx="340157" cy="140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9710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F60554-FBB9-468B-A552-6860B4585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B4B1D-2900-4030-8D00-D12F52ACDE52}" type="slidenum">
              <a:rPr lang="fr-BE" smtClean="0"/>
              <a:pPr/>
              <a:t>39</a:t>
            </a:fld>
            <a:endParaRPr lang="fr-BE" dirty="0"/>
          </a:p>
        </p:txBody>
      </p:sp>
      <p:pic>
        <p:nvPicPr>
          <p:cNvPr id="6" name="Picture 4" descr="Résultat d’images pour facebook logo">
            <a:extLst>
              <a:ext uri="{FF2B5EF4-FFF2-40B4-BE49-F238E27FC236}">
                <a16:creationId xmlns:a16="http://schemas.microsoft.com/office/drawing/2014/main" id="{953AC62F-00CA-4877-89E7-53B111B3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0077" y="3774985"/>
            <a:ext cx="456443" cy="468344"/>
          </a:xfrm>
          <a:prstGeom prst="rect">
            <a:avLst/>
          </a:prstGeom>
          <a:noFill/>
        </p:spPr>
      </p:pic>
      <p:pic>
        <p:nvPicPr>
          <p:cNvPr id="7" name="Picture 8" descr="Résultat d’images pour twitter logo">
            <a:extLst>
              <a:ext uri="{FF2B5EF4-FFF2-40B4-BE49-F238E27FC236}">
                <a16:creationId xmlns:a16="http://schemas.microsoft.com/office/drawing/2014/main" id="{EAD63354-B214-4F1A-8C6F-B3CBA729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4817" y="3774985"/>
            <a:ext cx="456443" cy="468344"/>
          </a:xfrm>
          <a:prstGeom prst="rect">
            <a:avLst/>
          </a:prstGeom>
          <a:noFill/>
        </p:spPr>
      </p:pic>
      <p:pic>
        <p:nvPicPr>
          <p:cNvPr id="8" name="Picture 2" descr="Résultat de recherche d'images pour &quot;logo linkedin&quot;">
            <a:extLst>
              <a:ext uri="{FF2B5EF4-FFF2-40B4-BE49-F238E27FC236}">
                <a16:creationId xmlns:a16="http://schemas.microsoft.com/office/drawing/2014/main" id="{5FD2D20A-EC90-4866-A55A-8353B7A8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0774" y="3757855"/>
            <a:ext cx="648876" cy="50260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41093-3F1B-41BF-9579-30AAB93D053B}"/>
              </a:ext>
            </a:extLst>
          </p:cNvPr>
          <p:cNvSpPr/>
          <p:nvPr/>
        </p:nvSpPr>
        <p:spPr>
          <a:xfrm>
            <a:off x="5435390" y="4351644"/>
            <a:ext cx="2239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Géoportail de la Wallonie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B34D2-C408-40E3-A5DC-9F39539F15D8}"/>
              </a:ext>
            </a:extLst>
          </p:cNvPr>
          <p:cNvSpPr/>
          <p:nvPr/>
        </p:nvSpPr>
        <p:spPr>
          <a:xfrm>
            <a:off x="4304266" y="2387179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helpdesk.carto@spw.wallonie.be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3A092-4B82-4F8B-82AA-557FF3F12EB5}"/>
              </a:ext>
            </a:extLst>
          </p:cNvPr>
          <p:cNvSpPr/>
          <p:nvPr/>
        </p:nvSpPr>
        <p:spPr>
          <a:xfrm>
            <a:off x="4304265" y="1529962"/>
            <a:ext cx="4523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https://Geoportail.wallonie.be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6171802-C90D-464C-81EB-CAE96D3F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7" y="1540389"/>
            <a:ext cx="617538" cy="5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62D0C22-D352-4150-A515-484E148F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7" y="2309242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A228F9-D598-446A-AEF5-D3CF6D8B400B}"/>
              </a:ext>
            </a:extLst>
          </p:cNvPr>
          <p:cNvSpPr txBox="1"/>
          <p:nvPr/>
        </p:nvSpPr>
        <p:spPr>
          <a:xfrm>
            <a:off x="1488000" y="9525000"/>
            <a:ext cx="9144000" cy="9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hlinkClick r:id="rId7" tooltip="https://fr.wikipedia.org/wiki/Fichier:Micro_Shure_SM58.jpg"/>
              </a:rPr>
              <a:t>Cette photo</a:t>
            </a:r>
            <a:r>
              <a:rPr lang="fr-BE" sz="900"/>
              <a:t> par Auteur inconnu est soumis à la licence </a:t>
            </a:r>
            <a:r>
              <a:rPr lang="fr-BE" sz="900">
                <a:hlinkClick r:id="rId8" tooltip="https://creativecommons.org/licenses/by-sa/3.0/"/>
              </a:rPr>
              <a:t>CC BY-SA</a:t>
            </a:r>
            <a:endParaRPr lang="fr-BE" sz="900"/>
          </a:p>
        </p:txBody>
      </p:sp>
    </p:spTree>
    <p:extLst>
      <p:ext uri="{BB962C8B-B14F-4D97-AF65-F5344CB8AC3E}">
        <p14:creationId xmlns:p14="http://schemas.microsoft.com/office/powerpoint/2010/main" val="132400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DCA266D-2A42-4FF5-9DB4-2F4D28F6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93" y="2404847"/>
            <a:ext cx="2825716" cy="20483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407C1C-6D90-4142-9B4F-3D8FE649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517" y="2919470"/>
            <a:ext cx="3097912" cy="1379447"/>
          </a:xfrm>
          <a:prstGeom prst="rect">
            <a:avLst/>
          </a:prstGeom>
        </p:spPr>
      </p:pic>
      <p:sp>
        <p:nvSpPr>
          <p:cNvPr id="9" name="Flèche : double flèche horizontale 8">
            <a:extLst>
              <a:ext uri="{FF2B5EF4-FFF2-40B4-BE49-F238E27FC236}">
                <a16:creationId xmlns:a16="http://schemas.microsoft.com/office/drawing/2014/main" id="{C3D89471-725C-4AF0-9C14-1B5AF6B197B3}"/>
              </a:ext>
            </a:extLst>
          </p:cNvPr>
          <p:cNvSpPr/>
          <p:nvPr/>
        </p:nvSpPr>
        <p:spPr>
          <a:xfrm>
            <a:off x="8568429" y="3380342"/>
            <a:ext cx="1032002" cy="727113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FC3B5A2A-4938-4A80-8364-6A71E5257783}"/>
              </a:ext>
            </a:extLst>
          </p:cNvPr>
          <p:cNvSpPr/>
          <p:nvPr/>
        </p:nvSpPr>
        <p:spPr>
          <a:xfrm>
            <a:off x="4603214" y="3380342"/>
            <a:ext cx="1032002" cy="727113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61A2D4D-0F20-4356-828C-576053DCF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29" y="2685362"/>
            <a:ext cx="1613555" cy="16135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F08CCD-EA01-419F-8ABA-482E71CB9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80" y="3743898"/>
            <a:ext cx="898571" cy="965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8CEC99A-206C-4250-B172-44410DF83A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81" y="3997560"/>
            <a:ext cx="1197625" cy="11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3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03213-D4EB-4763-88A2-E5A83546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Exercices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DFFAC-2EFD-4498-BC22-0A97D7F29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>
                <a:hlinkClick r:id="rId2"/>
              </a:rPr>
              <a:t>https://geoportail.wallonie.be/walonmap#SHARE=B05B44774EBA648BE053D0AFA49D7C79</a:t>
            </a:r>
            <a:endParaRPr lang="fr-BE" dirty="0"/>
          </a:p>
          <a:p>
            <a:pPr algn="ctr"/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8F12FD-F590-4DDA-AD13-FAF5518034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991" y="1238982"/>
            <a:ext cx="2190018" cy="21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32A36C9C-D38F-4F2B-A7FB-3049F130E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81" y="1498263"/>
            <a:ext cx="1226649" cy="1226649"/>
          </a:xfr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2A4F41-887F-42A6-8DB7-D6B63BBF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03" y="1862057"/>
            <a:ext cx="1613555" cy="161355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6032E2C-D34F-48D8-8BB1-7AF1AB45E723}"/>
              </a:ext>
            </a:extLst>
          </p:cNvPr>
          <p:cNvCxnSpPr>
            <a:cxnSpLocks/>
          </p:cNvCxnSpPr>
          <p:nvPr/>
        </p:nvCxnSpPr>
        <p:spPr>
          <a:xfrm>
            <a:off x="3269430" y="2083180"/>
            <a:ext cx="2514426" cy="935442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 9" descr="Une image contenant carte, texte&#10;&#10;Description générée avec un niveau de confiance très élevé">
            <a:extLst>
              <a:ext uri="{FF2B5EF4-FFF2-40B4-BE49-F238E27FC236}">
                <a16:creationId xmlns:a16="http://schemas.microsoft.com/office/drawing/2014/main" id="{8262DA9B-92A5-464C-9DD8-5803FC761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87" y="3189960"/>
            <a:ext cx="1226649" cy="122664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8C5EEE2-E495-442E-8646-61F1775F93B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589436" y="3239744"/>
            <a:ext cx="2194420" cy="56354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C1DCA3D4-0A0E-4D47-83F4-0B07373EA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5" y="1433107"/>
            <a:ext cx="1235728" cy="12357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75E8183-59F6-4AD0-8A52-05B3582F0613}"/>
              </a:ext>
            </a:extLst>
          </p:cNvPr>
          <p:cNvCxnSpPr>
            <a:cxnSpLocks/>
          </p:cNvCxnSpPr>
          <p:nvPr/>
        </p:nvCxnSpPr>
        <p:spPr>
          <a:xfrm flipV="1">
            <a:off x="7010505" y="2034327"/>
            <a:ext cx="1925020" cy="1188773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Image 20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4520C46C-912A-44AF-AE17-D3CB711A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31" y="4407145"/>
            <a:ext cx="1226649" cy="1226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 descr="Une image contenant table, extérieur, terrain&#10;&#10;Description générée avec un niveau de confiance élevé">
            <a:extLst>
              <a:ext uri="{FF2B5EF4-FFF2-40B4-BE49-F238E27FC236}">
                <a16:creationId xmlns:a16="http://schemas.microsoft.com/office/drawing/2014/main" id="{033E8EEB-FB2F-4E67-918B-89D08A8B8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47" y="3286699"/>
            <a:ext cx="1226650" cy="12266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A9838EA-50C5-4F0A-9CAE-1CE96F811180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676222" y="3339607"/>
            <a:ext cx="1721925" cy="56041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3703E0C-4575-4107-A786-3247DEF16613}"/>
              </a:ext>
            </a:extLst>
          </p:cNvPr>
          <p:cNvCxnSpPr>
            <a:cxnSpLocks/>
          </p:cNvCxnSpPr>
          <p:nvPr/>
        </p:nvCxnSpPr>
        <p:spPr>
          <a:xfrm flipV="1">
            <a:off x="5783855" y="3346992"/>
            <a:ext cx="323162" cy="10540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02233B47-D955-4BBB-922D-6784120CF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85" y="545522"/>
            <a:ext cx="1235728" cy="12357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4D79D51-185F-40E1-B895-A7CFD0911630}"/>
              </a:ext>
            </a:extLst>
          </p:cNvPr>
          <p:cNvCxnSpPr>
            <a:cxnSpLocks/>
          </p:cNvCxnSpPr>
          <p:nvPr/>
        </p:nvCxnSpPr>
        <p:spPr>
          <a:xfrm>
            <a:off x="4818893" y="1789470"/>
            <a:ext cx="955884" cy="51678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204A0062-4DAB-4319-96F8-4ABBD3E1D2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6" y="5168640"/>
            <a:ext cx="1226651" cy="12266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4F2D94B-5B54-4154-84FB-C0A06E7FB235}"/>
              </a:ext>
            </a:extLst>
          </p:cNvPr>
          <p:cNvCxnSpPr>
            <a:cxnSpLocks/>
          </p:cNvCxnSpPr>
          <p:nvPr/>
        </p:nvCxnSpPr>
        <p:spPr>
          <a:xfrm flipV="1">
            <a:off x="3502391" y="3312332"/>
            <a:ext cx="2443045" cy="18361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BF47C11B-5FFB-4A18-A9A4-413FBC0F5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45" y="504674"/>
            <a:ext cx="1232277" cy="122904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D0622C9-6106-4707-A5C5-87ADFD78EAEE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7001426" y="1733717"/>
            <a:ext cx="535758" cy="99119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B3265DB2-96D1-4A97-9015-720228C25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4" t="7021" r="25571" b="35549"/>
          <a:stretch/>
        </p:blipFill>
        <p:spPr>
          <a:xfrm>
            <a:off x="4444765" y="940620"/>
            <a:ext cx="3568870" cy="24235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9C863FA-3FA1-443D-A708-CF83D7BC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Le Géoportail de la Wallonie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F22AC9-D398-4E09-8AE6-55877F0B2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/>
              <a:t>https://geoportail.wallonie.be</a:t>
            </a:r>
          </a:p>
        </p:txBody>
      </p:sp>
    </p:spTree>
    <p:extLst>
      <p:ext uri="{BB962C8B-B14F-4D97-AF65-F5344CB8AC3E}">
        <p14:creationId xmlns:p14="http://schemas.microsoft.com/office/powerpoint/2010/main" val="21219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2B67F-9A39-431C-B029-30F1B7A4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Vitrine de l’information géographique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D99E4A-D7C0-406C-A43B-E92D61E9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Être la vitrine principale des cartes, données et services web géographiques de la Wallonie.</a:t>
            </a:r>
          </a:p>
          <a:p>
            <a:endParaRPr lang="fr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88E1DF-F205-4ED8-AE11-8F1D6ACD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143" y="2958622"/>
            <a:ext cx="4535714" cy="274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36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35592-0645-4529-B7D8-D050E28AB0C7}"/>
              </a:ext>
            </a:extLst>
          </p:cNvPr>
          <p:cNvSpPr txBox="1">
            <a:spLocks/>
          </p:cNvSpPr>
          <p:nvPr/>
        </p:nvSpPr>
        <p:spPr>
          <a:xfrm>
            <a:off x="1807629" y="729960"/>
            <a:ext cx="786812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dirty="0"/>
              <a:t>Source unique des données</a:t>
            </a:r>
          </a:p>
        </p:txBody>
      </p:sp>
      <p:sp>
        <p:nvSpPr>
          <p:cNvPr id="3" name="Espace réservé du contenu 12">
            <a:extLst>
              <a:ext uri="{FF2B5EF4-FFF2-40B4-BE49-F238E27FC236}">
                <a16:creationId xmlns:a16="http://schemas.microsoft.com/office/drawing/2014/main" id="{FE660A21-CA0C-42A5-BC70-31DC2A98D133}"/>
              </a:ext>
            </a:extLst>
          </p:cNvPr>
          <p:cNvSpPr txBox="1">
            <a:spLocks/>
          </p:cNvSpPr>
          <p:nvPr/>
        </p:nvSpPr>
        <p:spPr>
          <a:xfrm>
            <a:off x="1807629" y="1980986"/>
            <a:ext cx="7868120" cy="3227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10E2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Base de Données de Référence</a:t>
            </a:r>
          </a:p>
          <a:p>
            <a:r>
              <a:rPr lang="fr-BE" dirty="0"/>
              <a:t>Données structurées, modélisées, régulièrement mises à jour, interopérables, gérées quotidiennement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E54FDF-36C8-4F2D-9580-F0E09E37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40" y="3834172"/>
            <a:ext cx="3143892" cy="17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2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B8576-98CB-4CCD-B981-82A1230B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Thémes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659F13-F87C-4C2A-949A-06D63771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Nature et environnement</a:t>
            </a:r>
          </a:p>
          <a:p>
            <a:r>
              <a:rPr lang="fr-BE" dirty="0"/>
              <a:t>Aménagement du territoire</a:t>
            </a:r>
          </a:p>
          <a:p>
            <a:r>
              <a:rPr lang="fr-BE" dirty="0"/>
              <a:t>Mobilité</a:t>
            </a:r>
          </a:p>
          <a:p>
            <a:r>
              <a:rPr lang="fr-BE" dirty="0"/>
              <a:t>Tourisme et loisirs</a:t>
            </a:r>
          </a:p>
          <a:p>
            <a:r>
              <a:rPr lang="fr-BE" dirty="0"/>
              <a:t>Données de base</a:t>
            </a:r>
          </a:p>
          <a:p>
            <a:r>
              <a:rPr lang="fr-BE" dirty="0"/>
              <a:t>Société et activité</a:t>
            </a:r>
          </a:p>
        </p:txBody>
      </p:sp>
    </p:spTree>
    <p:extLst>
      <p:ext uri="{BB962C8B-B14F-4D97-AF65-F5344CB8AC3E}">
        <p14:creationId xmlns:p14="http://schemas.microsoft.com/office/powerpoint/2010/main" val="14361800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geomatique">
  <a:themeElements>
    <a:clrScheme name="Personnalisé 6">
      <a:dk1>
        <a:srgbClr val="595959"/>
      </a:dk1>
      <a:lt1>
        <a:sysClr val="window" lastClr="FFFFFF"/>
      </a:lt1>
      <a:dk2>
        <a:srgbClr val="595959"/>
      </a:dk2>
      <a:lt2>
        <a:srgbClr val="E7E6E6"/>
      </a:lt2>
      <a:accent1>
        <a:srgbClr val="A50021"/>
      </a:accent1>
      <a:accent2>
        <a:srgbClr val="00CC00"/>
      </a:accent2>
      <a:accent3>
        <a:srgbClr val="33CCCC"/>
      </a:accent3>
      <a:accent4>
        <a:srgbClr val="FFC000"/>
      </a:accent4>
      <a:accent5>
        <a:srgbClr val="833C0B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geomatique" id="{C52AB4F2-5679-48B1-8B8D-4317D57A0D1D}" vid="{575FC4A3-86CF-466E-972F-0057AC9D9F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D3B016A69D14FB7B902256ACD39E2" ma:contentTypeVersion="8" ma:contentTypeDescription="Crée un document." ma:contentTypeScope="" ma:versionID="1e9a51a5fa46c255f2970222d1484cde">
  <xsd:schema xmlns:xsd="http://www.w3.org/2001/XMLSchema" xmlns:xs="http://www.w3.org/2001/XMLSchema" xmlns:p="http://schemas.microsoft.com/office/2006/metadata/properties" xmlns:ns3="4df8a048-3645-47df-8ae9-11844c6aad19" xmlns:ns4="732c3cdb-b2cc-4f8c-8760-75834e1c2a30" targetNamespace="http://schemas.microsoft.com/office/2006/metadata/properties" ma:root="true" ma:fieldsID="4efc4e1c038206141f6bb692559492be" ns3:_="" ns4:_="">
    <xsd:import namespace="4df8a048-3645-47df-8ae9-11844c6aad19"/>
    <xsd:import namespace="732c3cdb-b2cc-4f8c-8760-75834e1c2a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8a048-3645-47df-8ae9-11844c6aad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c3cdb-b2cc-4f8c-8760-75834e1c2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F04D44-9910-4721-920D-B51C91385651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32c3cdb-b2cc-4f8c-8760-75834e1c2a30"/>
    <ds:schemaRef ds:uri="http://purl.org/dc/dcmitype/"/>
    <ds:schemaRef ds:uri="http://purl.org/dc/terms/"/>
    <ds:schemaRef ds:uri="4df8a048-3645-47df-8ae9-11844c6aad19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F91EE2-14AB-4E68-861A-B1F2411B8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8a048-3645-47df-8ae9-11844c6aad19"/>
    <ds:schemaRef ds:uri="732c3cdb-b2cc-4f8c-8760-75834e1c2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DA7A44-E70E-415A-9F28-DD6E03356E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Theme_geomatique</Template>
  <TotalTime>2192</TotalTime>
  <Words>924</Words>
  <Application>Microsoft Office PowerPoint</Application>
  <PresentationFormat>Grand écran</PresentationFormat>
  <Paragraphs>170</Paragraphs>
  <Slides>40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Times New Roman</vt:lpstr>
      <vt:lpstr>Theme_geomatique</vt:lpstr>
      <vt:lpstr> Géoportail  de la Wallonie, Cigale &amp; WalOnMap</vt:lpstr>
      <vt:lpstr>Présentation PowerPoint</vt:lpstr>
      <vt:lpstr>Présentation PowerPoint</vt:lpstr>
      <vt:lpstr>Présentation PowerPoint</vt:lpstr>
      <vt:lpstr>Présentation PowerPoint</vt:lpstr>
      <vt:lpstr>Le Géoportail de la Wallonie</vt:lpstr>
      <vt:lpstr>Vitrine de l’information géographique</vt:lpstr>
      <vt:lpstr>Présentation PowerPoint</vt:lpstr>
      <vt:lpstr>Thémes</vt:lpstr>
      <vt:lpstr>Quelques exemples</vt:lpstr>
      <vt:lpstr>Utilisation</vt:lpstr>
      <vt:lpstr>WaLOnMap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WebGIS</vt:lpstr>
      <vt:lpstr>Présentation PowerPoint</vt:lpstr>
      <vt:lpstr>Vue générale et vues thématiques</vt:lpstr>
      <vt:lpstr>Vue générale et vues thématiques</vt:lpstr>
      <vt:lpstr>Outils en plus </vt:lpstr>
      <vt:lpstr>Services web géographiques</vt:lpstr>
      <vt:lpstr>Services web géographiques</vt:lpstr>
      <vt:lpstr>Téléchargement des données</vt:lpstr>
      <vt:lpstr>Téléchargement des données</vt:lpstr>
      <vt:lpstr>Limites d’utilisation – Qualité </vt:lpstr>
      <vt:lpstr>Limites d’utilisation – Qualité </vt:lpstr>
      <vt:lpstr>Support</vt:lpstr>
      <vt:lpstr>Aide en ligne </vt:lpstr>
      <vt:lpstr>Présentation PowerPoint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Géoportail de la Wallonie au service du  Géomètre - Expert</dc:title>
  <dc:creator>JAUQUET EMMANUEL</dc:creator>
  <cp:lastModifiedBy>FORTEMAISON Didier</cp:lastModifiedBy>
  <cp:revision>81</cp:revision>
  <dcterms:created xsi:type="dcterms:W3CDTF">2019-11-29T14:59:22Z</dcterms:created>
  <dcterms:modified xsi:type="dcterms:W3CDTF">2020-09-28T14:11:47Z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0x010100B6CD3B016A69D14FB7B902256ACD39E2</vt:lpwstr>
  </property>
  <property fmtid="{D5CDD505-2E9C-101B-9397-08002B2CF9AE}" pid="3" name="MSIP_Label_e72a09c5-6e26-4737-a926-47ef1ab198ae_ActionId">
    <vt:lpwstr>27c96853-a9e7-4d26-88cb-12f894e8d79e</vt:lpwstr>
  </property>
  <property fmtid="{D5CDD505-2E9C-101B-9397-08002B2CF9AE}" pid="4" name="MSIP_Label_e72a09c5-6e26-4737-a926-47ef1ab198ae_Application">
    <vt:lpwstr>Microsoft Azure Information Protection</vt:lpwstr>
  </property>
  <property fmtid="{D5CDD505-2E9C-101B-9397-08002B2CF9AE}" pid="5" name="MSIP_Label_e72a09c5-6e26-4737-a926-47ef1ab198ae_Enabled">
    <vt:lpwstr>True</vt:lpwstr>
  </property>
  <property fmtid="{D5CDD505-2E9C-101B-9397-08002B2CF9AE}" pid="6" name="MSIP_Label_e72a09c5-6e26-4737-a926-47ef1ab198ae_Extended_MSFT_Method">
    <vt:lpwstr>Automatic</vt:lpwstr>
  </property>
  <property fmtid="{D5CDD505-2E9C-101B-9397-08002B2CF9AE}" pid="7" name="MSIP_Label_e72a09c5-6e26-4737-a926-47ef1ab198ae_Name">
    <vt:lpwstr>Confidentiel</vt:lpwstr>
  </property>
  <property fmtid="{D5CDD505-2E9C-101B-9397-08002B2CF9AE}" pid="8" name="MSIP_Label_e72a09c5-6e26-4737-a926-47ef1ab198ae_Owner">
    <vt:lpwstr>emmanuel.jauquet@spw.wallonie.be</vt:lpwstr>
  </property>
  <property fmtid="{D5CDD505-2E9C-101B-9397-08002B2CF9AE}" pid="9" name="MSIP_Label_e72a09c5-6e26-4737-a926-47ef1ab198ae_SetDate">
    <vt:lpwstr>2019-11-29T15:31:49.5429674Z</vt:lpwstr>
  </property>
  <property fmtid="{D5CDD505-2E9C-101B-9397-08002B2CF9AE}" pid="10" name="MSIP_Label_e72a09c5-6e26-4737-a926-47ef1ab198ae_SiteId">
    <vt:lpwstr>1f816a84-7aa6-4a56-b22a-7b3452fa8681</vt:lpwstr>
  </property>
  <property fmtid="{D5CDD505-2E9C-101B-9397-08002B2CF9AE}" pid="11" name="NXPowerLiteLastOptimized">
    <vt:lpwstr>7712734</vt:lpwstr>
  </property>
  <property fmtid="{D5CDD505-2E9C-101B-9397-08002B2CF9AE}" pid="12" name="NXPowerLiteSettings">
    <vt:lpwstr>C7000400038000</vt:lpwstr>
  </property>
  <property fmtid="{D5CDD505-2E9C-101B-9397-08002B2CF9AE}" pid="13" name="NXPowerLiteVersion">
    <vt:lpwstr>S9.0.1</vt:lpwstr>
  </property>
  <property fmtid="{D5CDD505-2E9C-101B-9397-08002B2CF9AE}" pid="14" name="Sensitivity">
    <vt:lpwstr>Confidentiel</vt:lpwstr>
  </property>
</Properties>
</file>